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7.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8.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9.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20.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2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4.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25.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26.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27.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28.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31.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32.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35.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36.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40.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41.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42.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79.xml" ContentType="application/vnd.openxmlformats-officedocument.presentationml.tags+xml"/>
  <Override PartName="/ppt/notesSlides/notesSlide47.xml" ContentType="application/vnd.openxmlformats-officedocument.presentationml.notesSlide+xml"/>
  <Override PartName="/ppt/tags/tag80.xml" ContentType="application/vnd.openxmlformats-officedocument.presentationml.tags+xml"/>
  <Override PartName="/ppt/notesSlides/notesSlide48.xml" ContentType="application/vnd.openxmlformats-officedocument.presentationml.notesSlide+xml"/>
  <Override PartName="/ppt/tags/tag81.xml" ContentType="application/vnd.openxmlformats-officedocument.presentationml.tags+xml"/>
  <Override PartName="/ppt/notesSlides/notesSlide49.xml" ContentType="application/vnd.openxmlformats-officedocument.presentationml.notesSlide+xml"/>
  <Override PartName="/ppt/tags/tag82.xml" ContentType="application/vnd.openxmlformats-officedocument.presentationml.tags+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sldIdLst>
    <p:sldId id="333" r:id="rId2"/>
    <p:sldId id="335" r:id="rId3"/>
    <p:sldId id="364" r:id="rId4"/>
    <p:sldId id="336" r:id="rId5"/>
    <p:sldId id="316" r:id="rId6"/>
    <p:sldId id="381" r:id="rId7"/>
    <p:sldId id="319" r:id="rId8"/>
    <p:sldId id="396" r:id="rId9"/>
    <p:sldId id="382" r:id="rId10"/>
    <p:sldId id="383" r:id="rId11"/>
    <p:sldId id="410" r:id="rId12"/>
    <p:sldId id="411" r:id="rId13"/>
    <p:sldId id="384" r:id="rId14"/>
    <p:sldId id="337" r:id="rId15"/>
    <p:sldId id="399" r:id="rId16"/>
    <p:sldId id="397" r:id="rId17"/>
    <p:sldId id="398" r:id="rId18"/>
    <p:sldId id="400" r:id="rId19"/>
    <p:sldId id="401" r:id="rId20"/>
    <p:sldId id="402" r:id="rId21"/>
    <p:sldId id="403" r:id="rId22"/>
    <p:sldId id="404" r:id="rId23"/>
    <p:sldId id="338" r:id="rId24"/>
    <p:sldId id="385" r:id="rId25"/>
    <p:sldId id="405" r:id="rId26"/>
    <p:sldId id="386" r:id="rId27"/>
    <p:sldId id="408" r:id="rId28"/>
    <p:sldId id="407" r:id="rId29"/>
    <p:sldId id="412" r:id="rId30"/>
    <p:sldId id="365" r:id="rId31"/>
    <p:sldId id="387" r:id="rId32"/>
    <p:sldId id="388" r:id="rId33"/>
    <p:sldId id="389" r:id="rId34"/>
    <p:sldId id="368" r:id="rId35"/>
    <p:sldId id="390" r:id="rId36"/>
    <p:sldId id="391" r:id="rId37"/>
    <p:sldId id="413" r:id="rId38"/>
    <p:sldId id="370" r:id="rId39"/>
    <p:sldId id="373" r:id="rId40"/>
    <p:sldId id="392" r:id="rId41"/>
    <p:sldId id="393" r:id="rId42"/>
    <p:sldId id="394" r:id="rId43"/>
    <p:sldId id="409" r:id="rId44"/>
    <p:sldId id="379" r:id="rId45"/>
    <p:sldId id="369" r:id="rId46"/>
    <p:sldId id="362" r:id="rId47"/>
    <p:sldId id="339" r:id="rId48"/>
    <p:sldId id="395" r:id="rId49"/>
    <p:sldId id="363" r:id="rId50"/>
    <p:sldId id="414" r:id="rId51"/>
    <p:sldId id="415" r:id="rId52"/>
  </p:sldIdLst>
  <p:sldSz cx="12192000" cy="6858000"/>
  <p:notesSz cx="6858000" cy="9144000"/>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9">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A978"/>
    <a:srgbClr val="CAB48A"/>
    <a:srgbClr val="FF959F"/>
    <a:srgbClr val="FF5D6D"/>
    <a:srgbClr val="FFC7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31" autoAdjust="0"/>
    <p:restoredTop sz="94660"/>
  </p:normalViewPr>
  <p:slideViewPr>
    <p:cSldViewPr snapToGrid="0" showGuides="1">
      <p:cViewPr varScale="1">
        <p:scale>
          <a:sx n="90" d="100"/>
          <a:sy n="90" d="100"/>
        </p:scale>
        <p:origin x="202" y="72"/>
      </p:cViewPr>
      <p:guideLst>
        <p:guide orient="horz" pos="2109"/>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53998B-F318-4269-A573-074B4A6F08C4}" type="datetimeFigureOut">
              <a:rPr lang="zh-CN" altLang="en-US" smtClean="0"/>
              <a:t>2021/1/16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F7EBA7-7470-4D7A-863C-5FB18504755D}" type="slidenum">
              <a:rPr lang="zh-CN" altLang="en-US" smtClean="0"/>
              <a:t>‹#›</a:t>
            </a:fld>
            <a:endParaRPr lang="zh-CN" altLang="en-US"/>
          </a:p>
        </p:txBody>
      </p:sp>
    </p:spTree>
    <p:extLst>
      <p:ext uri="{BB962C8B-B14F-4D97-AF65-F5344CB8AC3E}">
        <p14:creationId xmlns:p14="http://schemas.microsoft.com/office/powerpoint/2010/main" val="2903040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078898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025149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555791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094207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932396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963253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269464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521047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402582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781904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757946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998596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705867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325129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958094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178778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58834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466893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6868750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791273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7000366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028687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302033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297015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104221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360586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482418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931052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8784344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7082059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3174186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4549034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966952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611628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0331561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5479678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837193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6215603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0202895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1619545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4873259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519908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0542633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325168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569358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578268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088954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72055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89060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BC8504B-C099-4F33-A699-28B8DD6ED3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426759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advTm="3000">
    <p:push dir="u"/>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transition spd="slow" advTm="3000">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t="-5000" b="-5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slow" advTm="3000">
    <p:push dir="u"/>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5.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7.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8.png"/><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0.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2.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21.png"/><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4.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23.png"/><Relationship Id="rId5" Type="http://schemas.openxmlformats.org/officeDocument/2006/relationships/image" Target="../media/image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6.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25.png"/><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27.png"/><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9.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30.png"/><Relationship Id="rId5" Type="http://schemas.openxmlformats.org/officeDocument/2006/relationships/image" Target="../media/image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32.png"/><Relationship Id="rId5" Type="http://schemas.openxmlformats.org/officeDocument/2006/relationships/image" Target="../media/image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34.png"/><Relationship Id="rId5" Type="http://schemas.openxmlformats.org/officeDocument/2006/relationships/image" Target="../media/image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1.xml"/><Relationship Id="rId7" Type="http://schemas.openxmlformats.org/officeDocument/2006/relationships/image" Target="../media/image36.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35.png"/><Relationship Id="rId5" Type="http://schemas.openxmlformats.org/officeDocument/2006/relationships/image" Target="../media/image4.png"/><Relationship Id="rId4" Type="http://schemas.openxmlformats.org/officeDocument/2006/relationships/notesSlide" Target="../notesSlides/notesSlide28.xml"/><Relationship Id="rId9"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image" Target="../media/image4.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48.xml"/><Relationship Id="rId7" Type="http://schemas.openxmlformats.org/officeDocument/2006/relationships/image" Target="../media/image39.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4.png"/><Relationship Id="rId5" Type="http://schemas.openxmlformats.org/officeDocument/2006/relationships/notesSlide" Target="../notesSlides/notesSlide31.xml"/><Relationship Id="rId4"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4.png"/><Relationship Id="rId5" Type="http://schemas.openxmlformats.org/officeDocument/2006/relationships/notesSlide" Target="../notesSlides/notesSlide32.xml"/><Relationship Id="rId4"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4.png"/><Relationship Id="rId5" Type="http://schemas.openxmlformats.org/officeDocument/2006/relationships/notesSlide" Target="../notesSlides/notesSlide33.xml"/><Relationship Id="rId4"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image" Target="../media/image41.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4.png"/><Relationship Id="rId5" Type="http://schemas.openxmlformats.org/officeDocument/2006/relationships/notesSlide" Target="../notesSlides/notesSlide35.xml"/><Relationship Id="rId4"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60.xml"/><Relationship Id="rId7" Type="http://schemas.openxmlformats.org/officeDocument/2006/relationships/image" Target="../media/image42.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4.png"/><Relationship Id="rId5" Type="http://schemas.openxmlformats.org/officeDocument/2006/relationships/notesSlide" Target="../notesSlides/notesSlide36.xml"/><Relationship Id="rId4"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tags" Target="../tags/tag63.xml"/><Relationship Id="rId7" Type="http://schemas.openxmlformats.org/officeDocument/2006/relationships/image" Target="../media/image44.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4.png"/><Relationship Id="rId5" Type="http://schemas.openxmlformats.org/officeDocument/2006/relationships/notesSlide" Target="../notesSlides/notesSlide37.xml"/><Relationship Id="rId4"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4.png"/><Relationship Id="rId5" Type="http://schemas.openxmlformats.org/officeDocument/2006/relationships/notesSlide" Target="../notesSlides/notesSlide40.xml"/><Relationship Id="rId4"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4.png"/><Relationship Id="rId5" Type="http://schemas.openxmlformats.org/officeDocument/2006/relationships/notesSlide" Target="../notesSlides/notesSlide41.xml"/><Relationship Id="rId4"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4.png"/><Relationship Id="rId5" Type="http://schemas.openxmlformats.org/officeDocument/2006/relationships/notesSlide" Target="../notesSlides/notesSlide42.xml"/><Relationship Id="rId4"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tags" Target="../tags/tag75.xml"/><Relationship Id="rId7" Type="http://schemas.openxmlformats.org/officeDocument/2006/relationships/image" Target="../media/image45.jp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4.png"/><Relationship Id="rId5" Type="http://schemas.openxmlformats.org/officeDocument/2006/relationships/notesSlide" Target="../notesSlides/notesSlide43.xml"/><Relationship Id="rId4"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7.xml"/><Relationship Id="rId1" Type="http://schemas.openxmlformats.org/officeDocument/2006/relationships/tags" Target="../tags/tag76.xml"/><Relationship Id="rId5" Type="http://schemas.openxmlformats.org/officeDocument/2006/relationships/image" Target="../media/image47.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78.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79.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80.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81.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8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6.xml"/><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1.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0" y="0"/>
            <a:ext cx="12192000" cy="6858000"/>
            <a:chOff x="0" y="0"/>
            <a:chExt cx="12192000" cy="6858000"/>
          </a:xfrm>
        </p:grpSpPr>
        <p:cxnSp>
          <p:nvCxnSpPr>
            <p:cNvPr id="13" name="直接连接符 12"/>
            <p:cNvCxnSpPr/>
            <p:nvPr/>
          </p:nvCxnSpPr>
          <p:spPr>
            <a:xfrm>
              <a:off x="3401961" y="0"/>
              <a:ext cx="7511845"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50723" y="1519084"/>
              <a:ext cx="11941277" cy="5338916"/>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696065" y="0"/>
              <a:ext cx="1238864"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527458" y="0"/>
              <a:ext cx="1406013"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0" y="0"/>
              <a:ext cx="5058697" cy="408530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43" name="图片 42"/>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44" name="文本框 43"/>
          <p:cNvSpPr txBox="1"/>
          <p:nvPr/>
        </p:nvSpPr>
        <p:spPr>
          <a:xfrm>
            <a:off x="4259617" y="2350871"/>
            <a:ext cx="3454400" cy="922020"/>
          </a:xfrm>
          <a:prstGeom prst="rect">
            <a:avLst/>
          </a:prstGeom>
          <a:noFill/>
        </p:spPr>
        <p:txBody>
          <a:bodyPr wrap="none" rtlCol="0">
            <a:spAutoFit/>
          </a:bodyPr>
          <a:lstStyle/>
          <a:p>
            <a:pPr algn="ctr"/>
            <a:r>
              <a:rPr lang="en-US" altLang="zh-CN" sz="5400" dirty="0" smtClean="0">
                <a:solidFill>
                  <a:schemeClr val="tx1">
                    <a:lumMod val="75000"/>
                    <a:lumOff val="25000"/>
                  </a:schemeClr>
                </a:solidFill>
                <a:latin typeface="Impact" panose="020B0806030902050204" pitchFamily="34" charset="0"/>
                <a:ea typeface="思源黑体 CN Normal" panose="020B0400000000000000" pitchFamily="34" charset="-122"/>
                <a:sym typeface="Century Gothic" panose="020B0502020202020204" pitchFamily="34" charset="0"/>
              </a:rPr>
              <a:t>SE2020-G01</a:t>
            </a:r>
          </a:p>
        </p:txBody>
      </p:sp>
      <p:sp>
        <p:nvSpPr>
          <p:cNvPr id="48" name="文本框 47"/>
          <p:cNvSpPr txBox="1"/>
          <p:nvPr/>
        </p:nvSpPr>
        <p:spPr>
          <a:xfrm>
            <a:off x="4412773" y="3363769"/>
            <a:ext cx="3148086" cy="7683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i="0" u="none" strike="noStrike" kern="1200" cap="none" normalizeH="0" baseline="0" noProof="0" dirty="0" smtClean="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sym typeface="Century Gothic" panose="020B0502020202020204" pitchFamily="34" charset="0"/>
              </a:rPr>
              <a:t>项目总结</a:t>
            </a:r>
          </a:p>
        </p:txBody>
      </p:sp>
      <p:sp>
        <p:nvSpPr>
          <p:cNvPr id="49" name="Rectangle 30"/>
          <p:cNvSpPr/>
          <p:nvPr/>
        </p:nvSpPr>
        <p:spPr>
          <a:xfrm flipH="1">
            <a:off x="4582795" y="4408805"/>
            <a:ext cx="2433955" cy="82994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汇报人：</a:t>
            </a:r>
            <a:r>
              <a:rPr kumimoji="0" lang="en-US" altLang="zh-CN"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G01</a:t>
            </a:r>
            <a:r>
              <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小组全员</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组长：董思诚</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组员：李磊、陈安</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calcmode="lin" valueType="num">
                                      <p:cBhvr>
                                        <p:cTn id="13" dur="1000" fill="hold"/>
                                        <p:tgtEl>
                                          <p:spTgt spid="48"/>
                                        </p:tgtEl>
                                        <p:attrNameLst>
                                          <p:attrName>ppt_w</p:attrName>
                                        </p:attrNameLst>
                                      </p:cBhvr>
                                      <p:tavLst>
                                        <p:tav tm="0">
                                          <p:val>
                                            <p:fltVal val="0"/>
                                          </p:val>
                                        </p:tav>
                                        <p:tav tm="100000">
                                          <p:val>
                                            <p:strVal val="#ppt_w"/>
                                          </p:val>
                                        </p:tav>
                                      </p:tavLst>
                                    </p:anim>
                                    <p:anim calcmode="lin" valueType="num">
                                      <p:cBhvr>
                                        <p:cTn id="14" dur="1000" fill="hold"/>
                                        <p:tgtEl>
                                          <p:spTgt spid="48"/>
                                        </p:tgtEl>
                                        <p:attrNameLst>
                                          <p:attrName>ppt_h</p:attrName>
                                        </p:attrNameLst>
                                      </p:cBhvr>
                                      <p:tavLst>
                                        <p:tav tm="0">
                                          <p:val>
                                            <p:fltVal val="0"/>
                                          </p:val>
                                        </p:tav>
                                        <p:tav tm="100000">
                                          <p:val>
                                            <p:strVal val="#ppt_h"/>
                                          </p:val>
                                        </p:tav>
                                      </p:tavLst>
                                    </p:anim>
                                    <p:animEffect transition="in" filter="fade">
                                      <p:cBhvr>
                                        <p:cTn id="15" dur="1000"/>
                                        <p:tgtEl>
                                          <p:spTgt spid="48"/>
                                        </p:tgtEl>
                                      </p:cBhvr>
                                    </p:animEffect>
                                  </p:childTnLst>
                                </p:cTn>
                              </p:par>
                            </p:childTnLst>
                          </p:cTn>
                        </p:par>
                        <p:par>
                          <p:cTn id="16" fill="hold">
                            <p:stCondLst>
                              <p:cond delay="2300"/>
                            </p:stCondLst>
                            <p:childTnLst>
                              <p:par>
                                <p:cTn id="17" presetID="10" presetClass="entr" presetSubtype="0" fill="hold" grpId="0" nodeType="afterEffect">
                                  <p:stCondLst>
                                    <p:cond delay="0"/>
                                  </p:stCondLst>
                                  <p:iterate type="lt">
                                    <p:tmPct val="10000"/>
                                  </p:iterate>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8" grpId="0"/>
      <p:bldP spid="4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888959" y="1207527"/>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en-US" altLang="zh-CN" sz="2400" b="1" dirty="0" smtClean="0">
                <a:latin typeface="+mn-ea"/>
              </a:rPr>
              <a:t>SRS</a:t>
            </a:r>
            <a:endParaRPr lang="zh-CN" altLang="en-US" sz="1200" dirty="0"/>
          </a:p>
        </p:txBody>
      </p:sp>
      <p:pic>
        <p:nvPicPr>
          <p:cNvPr id="4" name="图片 3"/>
          <p:cNvPicPr>
            <a:picLocks noChangeAspect="1"/>
          </p:cNvPicPr>
          <p:nvPr/>
        </p:nvPicPr>
        <p:blipFill rotWithShape="1">
          <a:blip r:embed="rId6"/>
          <a:srcRect l="28819" t="16508" r="29792" b="3187"/>
          <a:stretch/>
        </p:blipFill>
        <p:spPr>
          <a:xfrm>
            <a:off x="6699250" y="1066799"/>
            <a:ext cx="5046133" cy="5359401"/>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1296751103"/>
              </p:ext>
            </p:extLst>
          </p:nvPr>
        </p:nvGraphicFramePr>
        <p:xfrm>
          <a:off x="302914" y="2476706"/>
          <a:ext cx="6259811" cy="3102264"/>
        </p:xfrm>
        <a:graphic>
          <a:graphicData uri="http://schemas.openxmlformats.org/drawingml/2006/table">
            <a:tbl>
              <a:tblPr>
                <a:tableStyleId>{5C22544A-7EE6-4342-B048-85BDC9FD1C3A}</a:tableStyleId>
              </a:tblPr>
              <a:tblGrid>
                <a:gridCol w="1577073"/>
                <a:gridCol w="1577807"/>
                <a:gridCol w="1577807"/>
                <a:gridCol w="1527124"/>
              </a:tblGrid>
              <a:tr h="221968">
                <a:tc>
                  <a:txBody>
                    <a:bodyPr/>
                    <a:lstStyle/>
                    <a:p>
                      <a:pPr>
                        <a:tabLst>
                          <a:tab pos="5267960" algn="r"/>
                        </a:tabLst>
                      </a:pPr>
                      <a:r>
                        <a:rPr lang="zh-CN" sz="1800" dirty="0">
                          <a:effectLst/>
                        </a:rPr>
                        <a:t>版本号</a:t>
                      </a:r>
                      <a:endParaRPr lang="zh-CN" sz="1100" dirty="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修改人员</a:t>
                      </a:r>
                      <a:endParaRPr lang="zh-CN" sz="11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修改时间</a:t>
                      </a:r>
                      <a:endParaRPr lang="zh-CN" sz="11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备注</a:t>
                      </a:r>
                      <a:endParaRPr lang="zh-CN" sz="1100">
                        <a:effectLst/>
                        <a:latin typeface="等线" panose="02010600030101010101" pitchFamily="2" charset="-122"/>
                        <a:ea typeface="等线" panose="02010600030101010101" pitchFamily="2" charset="-122"/>
                      </a:endParaRPr>
                    </a:p>
                  </a:txBody>
                  <a:tcPr marL="68580" marR="68580" marT="0" marB="0"/>
                </a:tc>
              </a:tr>
              <a:tr h="337721">
                <a:tc>
                  <a:txBody>
                    <a:bodyPr/>
                    <a:lstStyle/>
                    <a:p>
                      <a:pPr>
                        <a:tabLst>
                          <a:tab pos="5267960" algn="r"/>
                        </a:tabLst>
                      </a:pPr>
                      <a:r>
                        <a:rPr lang="en-US" sz="1800">
                          <a:effectLst/>
                        </a:rPr>
                        <a:t>0.1</a:t>
                      </a:r>
                      <a:endParaRPr lang="zh-CN" sz="11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G01</a:t>
                      </a:r>
                      <a:endParaRPr lang="zh-CN" sz="11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2020.11.11</a:t>
                      </a:r>
                      <a:endParaRPr lang="zh-CN" sz="11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书写部分内容</a:t>
                      </a:r>
                      <a:endParaRPr lang="zh-CN" sz="1100">
                        <a:effectLst/>
                        <a:latin typeface="等线" panose="02010600030101010101" pitchFamily="2" charset="-122"/>
                        <a:ea typeface="等线" panose="02010600030101010101" pitchFamily="2" charset="-122"/>
                      </a:endParaRPr>
                    </a:p>
                  </a:txBody>
                  <a:tcPr marL="68580" marR="68580" marT="0" marB="0"/>
                </a:tc>
              </a:tr>
              <a:tr h="506583">
                <a:tc>
                  <a:txBody>
                    <a:bodyPr/>
                    <a:lstStyle/>
                    <a:p>
                      <a:pPr>
                        <a:tabLst>
                          <a:tab pos="5267960" algn="r"/>
                        </a:tabLst>
                      </a:pPr>
                      <a:r>
                        <a:rPr lang="en-US" sz="1800">
                          <a:effectLst/>
                        </a:rPr>
                        <a:t>0.2</a:t>
                      </a:r>
                      <a:endParaRPr lang="zh-CN" sz="11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李磊</a:t>
                      </a:r>
                      <a:endParaRPr lang="zh-CN" sz="11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2020.11.14</a:t>
                      </a:r>
                      <a:endParaRPr lang="zh-CN" sz="11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补充用户类型及数据字典</a:t>
                      </a:r>
                      <a:endParaRPr lang="zh-CN" sz="1100">
                        <a:effectLst/>
                        <a:latin typeface="等线" panose="02010600030101010101" pitchFamily="2" charset="-122"/>
                        <a:ea typeface="等线" panose="02010600030101010101" pitchFamily="2" charset="-122"/>
                      </a:endParaRPr>
                    </a:p>
                  </a:txBody>
                  <a:tcPr marL="68580" marR="68580" marT="0" marB="0"/>
                </a:tc>
              </a:tr>
              <a:tr h="506583">
                <a:tc>
                  <a:txBody>
                    <a:bodyPr/>
                    <a:lstStyle/>
                    <a:p>
                      <a:pPr>
                        <a:tabLst>
                          <a:tab pos="5267960" algn="r"/>
                        </a:tabLst>
                      </a:pPr>
                      <a:r>
                        <a:rPr lang="en-US" sz="1800">
                          <a:effectLst/>
                        </a:rPr>
                        <a:t>1.0</a:t>
                      </a:r>
                      <a:endParaRPr lang="zh-CN" sz="11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dirty="0">
                          <a:effectLst/>
                        </a:rPr>
                        <a:t>董思诚</a:t>
                      </a:r>
                      <a:endParaRPr lang="zh-CN" sz="1100" dirty="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2020.11.22</a:t>
                      </a:r>
                      <a:endParaRPr lang="zh-CN" sz="11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补充部分用例图，正式发布</a:t>
                      </a:r>
                      <a:endParaRPr lang="zh-CN" sz="1100">
                        <a:effectLst/>
                        <a:latin typeface="等线" panose="02010600030101010101" pitchFamily="2" charset="-122"/>
                        <a:ea typeface="等线" panose="02010600030101010101" pitchFamily="2" charset="-122"/>
                      </a:endParaRPr>
                    </a:p>
                  </a:txBody>
                  <a:tcPr marL="68580" marR="68580" marT="0" marB="0"/>
                </a:tc>
              </a:tr>
              <a:tr h="844303">
                <a:tc>
                  <a:txBody>
                    <a:bodyPr/>
                    <a:lstStyle/>
                    <a:p>
                      <a:pPr>
                        <a:tabLst>
                          <a:tab pos="5267960" algn="r"/>
                        </a:tabLst>
                      </a:pPr>
                      <a:r>
                        <a:rPr lang="en-US" sz="1800">
                          <a:effectLst/>
                        </a:rPr>
                        <a:t>1.1</a:t>
                      </a:r>
                      <a:endParaRPr lang="zh-CN" sz="11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李磊</a:t>
                      </a:r>
                      <a:endParaRPr lang="zh-CN" sz="11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2020.11.25</a:t>
                      </a:r>
                      <a:endParaRPr lang="zh-CN" sz="11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补充管理员用户代表、更新新的需求指标</a:t>
                      </a:r>
                      <a:endParaRPr lang="zh-CN" sz="1100">
                        <a:effectLst/>
                        <a:latin typeface="等线" panose="02010600030101010101" pitchFamily="2" charset="-122"/>
                        <a:ea typeface="等线" panose="02010600030101010101" pitchFamily="2" charset="-122"/>
                      </a:endParaRPr>
                    </a:p>
                  </a:txBody>
                  <a:tcPr marL="68580" marR="68580" marT="0" marB="0"/>
                </a:tc>
              </a:tr>
              <a:tr h="506583">
                <a:tc>
                  <a:txBody>
                    <a:bodyPr/>
                    <a:lstStyle/>
                    <a:p>
                      <a:pPr>
                        <a:tabLst>
                          <a:tab pos="5267960" algn="r"/>
                        </a:tabLst>
                      </a:pPr>
                      <a:r>
                        <a:rPr lang="en-US" sz="1800">
                          <a:effectLst/>
                        </a:rPr>
                        <a:t>1.2</a:t>
                      </a:r>
                      <a:endParaRPr lang="zh-CN" sz="11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李磊</a:t>
                      </a:r>
                      <a:endParaRPr lang="zh-CN" sz="11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2020.1.12</a:t>
                      </a:r>
                      <a:endParaRPr lang="zh-CN" sz="11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dirty="0">
                          <a:effectLst/>
                        </a:rPr>
                        <a:t>实现阶段结束补充相关数据</a:t>
                      </a:r>
                      <a:endParaRPr lang="zh-CN" sz="1100" dirty="0">
                        <a:effectLst/>
                        <a:latin typeface="等线" panose="02010600030101010101" pitchFamily="2" charset="-122"/>
                        <a:ea typeface="等线" panose="02010600030101010101" pitchFamily="2" charset="-122"/>
                      </a:endParaRPr>
                    </a:p>
                  </a:txBody>
                  <a:tcPr marL="68580" marR="68580" marT="0" marB="0"/>
                </a:tc>
              </a:tr>
            </a:tbl>
          </a:graphicData>
        </a:graphic>
      </p:graphicFrame>
    </p:spTree>
    <p:extLst>
      <p:ext uri="{BB962C8B-B14F-4D97-AF65-F5344CB8AC3E}">
        <p14:creationId xmlns:p14="http://schemas.microsoft.com/office/powerpoint/2010/main" val="893768106"/>
      </p:ext>
    </p:extLst>
  </p:cSld>
  <p:clrMapOvr>
    <a:masterClrMapping/>
  </p:clrMapOvr>
  <p:transition spd="slow" advTm="3000">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888959" y="1207527"/>
            <a:ext cx="2273710" cy="773505"/>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功能性需求</a:t>
            </a:r>
            <a:endParaRPr lang="zh-CN" altLang="en-US" sz="1200" dirty="0"/>
          </a:p>
        </p:txBody>
      </p:sp>
      <p:pic>
        <p:nvPicPr>
          <p:cNvPr id="5" name="图片 4"/>
          <p:cNvPicPr>
            <a:picLocks noChangeAspect="1"/>
          </p:cNvPicPr>
          <p:nvPr/>
        </p:nvPicPr>
        <p:blipFill rotWithShape="1">
          <a:blip r:embed="rId6"/>
          <a:srcRect l="30417" t="18284" r="33125" b="20568"/>
          <a:stretch/>
        </p:blipFill>
        <p:spPr>
          <a:xfrm>
            <a:off x="3094936" y="1102218"/>
            <a:ext cx="6116798" cy="5615804"/>
          </a:xfrm>
          <a:prstGeom prst="rect">
            <a:avLst/>
          </a:prstGeom>
        </p:spPr>
      </p:pic>
    </p:spTree>
    <p:extLst>
      <p:ext uri="{BB962C8B-B14F-4D97-AF65-F5344CB8AC3E}">
        <p14:creationId xmlns:p14="http://schemas.microsoft.com/office/powerpoint/2010/main" val="2755916360"/>
      </p:ext>
    </p:extLst>
  </p:cSld>
  <p:clrMapOvr>
    <a:masterClrMapping/>
  </p:clrMapOvr>
  <p:transition spd="slow" advTm="3000">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888959" y="1207527"/>
            <a:ext cx="2480774" cy="773505"/>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非功能性需求</a:t>
            </a:r>
            <a:endParaRPr lang="zh-CN" altLang="en-US" sz="1200" dirty="0"/>
          </a:p>
        </p:txBody>
      </p:sp>
      <p:pic>
        <p:nvPicPr>
          <p:cNvPr id="2" name="图片 1"/>
          <p:cNvPicPr>
            <a:picLocks noChangeAspect="1"/>
          </p:cNvPicPr>
          <p:nvPr/>
        </p:nvPicPr>
        <p:blipFill rotWithShape="1">
          <a:blip r:embed="rId6"/>
          <a:srcRect l="33625" t="18792" r="35715" b="66873"/>
          <a:stretch/>
        </p:blipFill>
        <p:spPr>
          <a:xfrm>
            <a:off x="215076" y="2174594"/>
            <a:ext cx="6117991" cy="1565879"/>
          </a:xfrm>
          <a:prstGeom prst="rect">
            <a:avLst/>
          </a:prstGeom>
        </p:spPr>
      </p:pic>
      <p:pic>
        <p:nvPicPr>
          <p:cNvPr id="4" name="图片 3"/>
          <p:cNvPicPr>
            <a:picLocks noChangeAspect="1"/>
          </p:cNvPicPr>
          <p:nvPr/>
        </p:nvPicPr>
        <p:blipFill rotWithShape="1">
          <a:blip r:embed="rId7"/>
          <a:srcRect l="34150" t="28179" r="35512" b="8135"/>
          <a:stretch/>
        </p:blipFill>
        <p:spPr>
          <a:xfrm>
            <a:off x="6478059" y="613916"/>
            <a:ext cx="5434126" cy="6244084"/>
          </a:xfrm>
          <a:prstGeom prst="rect">
            <a:avLst/>
          </a:prstGeom>
        </p:spPr>
      </p:pic>
    </p:spTree>
    <p:extLst>
      <p:ext uri="{BB962C8B-B14F-4D97-AF65-F5344CB8AC3E}">
        <p14:creationId xmlns:p14="http://schemas.microsoft.com/office/powerpoint/2010/main" val="1327316910"/>
      </p:ext>
    </p:extLst>
  </p:cSld>
  <p:clrMapOvr>
    <a:masterClrMapping/>
  </p:clrMapOvr>
  <p:transition spd="slow" advTm="3000">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数据字典与</a:t>
            </a:r>
            <a:r>
              <a:rPr lang="en-US" altLang="zh-CN" sz="2400" b="1" dirty="0" smtClean="0">
                <a:latin typeface="+mn-ea"/>
              </a:rPr>
              <a:t>ER</a:t>
            </a:r>
            <a:r>
              <a:rPr lang="zh-CN" altLang="en-US" sz="2400" b="1" dirty="0" smtClean="0">
                <a:latin typeface="+mn-ea"/>
              </a:rPr>
              <a:t>图</a:t>
            </a:r>
            <a:endParaRPr lang="zh-CN" altLang="en-US" sz="1200" dirty="0"/>
          </a:p>
        </p:txBody>
      </p:sp>
      <p:pic>
        <p:nvPicPr>
          <p:cNvPr id="2" name="图片 1"/>
          <p:cNvPicPr>
            <a:picLocks noChangeAspect="1"/>
          </p:cNvPicPr>
          <p:nvPr/>
        </p:nvPicPr>
        <p:blipFill rotWithShape="1">
          <a:blip r:embed="rId6"/>
          <a:srcRect l="28681" t="16127" r="29791" b="9276"/>
          <a:stretch/>
        </p:blipFill>
        <p:spPr>
          <a:xfrm>
            <a:off x="340131" y="1532466"/>
            <a:ext cx="5063067" cy="4978401"/>
          </a:xfrm>
          <a:prstGeom prst="rect">
            <a:avLst/>
          </a:prstGeom>
        </p:spPr>
      </p:pic>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9596" y="0"/>
            <a:ext cx="6268542" cy="6858000"/>
          </a:xfrm>
          <a:prstGeom prst="rect">
            <a:avLst/>
          </a:prstGeom>
        </p:spPr>
      </p:pic>
    </p:spTree>
    <p:extLst>
      <p:ext uri="{BB962C8B-B14F-4D97-AF65-F5344CB8AC3E}">
        <p14:creationId xmlns:p14="http://schemas.microsoft.com/office/powerpoint/2010/main" val="1399854379"/>
      </p:ext>
    </p:extLst>
  </p:cSld>
  <p:clrMapOvr>
    <a:masterClrMapping/>
  </p:clrMapOvr>
  <p:transition spd="slow" advTm="3000">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02</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4412773" y="3435391"/>
            <a:ext cx="3148086"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sp>
        <p:nvSpPr>
          <p:cNvPr id="23" name="Rectangle 30"/>
          <p:cNvSpPr/>
          <p:nvPr/>
        </p:nvSpPr>
        <p:spPr>
          <a:xfrm flipH="1">
            <a:off x="4956696" y="4408892"/>
            <a:ext cx="2060241" cy="306705"/>
          </a:xfrm>
          <a:prstGeom prst="rect">
            <a:avLst/>
          </a:prstGeom>
        </p:spPr>
        <p:txBody>
          <a:bodyPr wrap="square">
            <a:spAutoFit/>
          </a:bodyPr>
          <a:lstStyle/>
          <a:p>
            <a:pPr lvl="0" algn="ctr">
              <a:defRPr/>
            </a:pPr>
            <a:endParaRPr kumimoji="0" lang="en-US" altLang="zh-CN" sz="1400" b="0" i="0" u="none" strike="noStrike" kern="1200" cap="none" spc="0"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par>
                          <p:cTn id="23" fill="hold">
                            <p:stCondLst>
                              <p:cond delay="2800"/>
                            </p:stCondLst>
                            <p:childTnLst>
                              <p:par>
                                <p:cTn id="24" presetID="10" presetClass="entr" presetSubtype="0" fill="hold" grpId="0" nodeType="afterEffect">
                                  <p:stCondLst>
                                    <p:cond delay="0"/>
                                  </p:stCondLst>
                                  <p:iterate type="lt">
                                    <p:tmPct val="10000"/>
                                  </p:iterate>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首页</a:t>
            </a:r>
            <a:endParaRPr lang="zh-CN" altLang="en-US" sz="1200" dirty="0"/>
          </a:p>
        </p:txBody>
      </p:sp>
      <p:pic>
        <p:nvPicPr>
          <p:cNvPr id="3074" name="图片 1"/>
          <p:cNvPicPr>
            <a:picLocks noChangeAspect="1" noChangeArrowheads="1"/>
          </p:cNvPicPr>
          <p:nvPr/>
        </p:nvPicPr>
        <p:blipFill>
          <a:blip r:embed="rId6">
            <a:extLst>
              <a:ext uri="{28A0092B-C50C-407E-A947-70E740481C1C}">
                <a14:useLocalDpi xmlns:a14="http://schemas.microsoft.com/office/drawing/2010/main" val="0"/>
              </a:ext>
            </a:extLst>
          </a:blip>
          <a:srcRect l="11874" t="9369" r="25081"/>
          <a:stretch>
            <a:fillRect/>
          </a:stretch>
        </p:blipFill>
        <p:spPr bwMode="auto">
          <a:xfrm>
            <a:off x="2390221" y="1480347"/>
            <a:ext cx="6278082" cy="492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484778"/>
      </p:ext>
    </p:extLst>
  </p:cSld>
  <p:clrMapOvr>
    <a:masterClrMapping/>
  </p:clrMapOvr>
  <p:transition spd="slow" advTm="3000">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pic>
        <p:nvPicPr>
          <p:cNvPr id="1027" name="图片 1"/>
          <p:cNvPicPr>
            <a:picLocks noChangeAspect="1" noChangeArrowheads="1"/>
          </p:cNvPicPr>
          <p:nvPr/>
        </p:nvPicPr>
        <p:blipFill>
          <a:blip r:embed="rId6">
            <a:extLst>
              <a:ext uri="{28A0092B-C50C-407E-A947-70E740481C1C}">
                <a14:useLocalDpi xmlns:a14="http://schemas.microsoft.com/office/drawing/2010/main" val="0"/>
              </a:ext>
            </a:extLst>
          </a:blip>
          <a:srcRect l="11093" t="9962" r="24274" b="13196"/>
          <a:stretch>
            <a:fillRect/>
          </a:stretch>
        </p:blipFill>
        <p:spPr bwMode="auto">
          <a:xfrm>
            <a:off x="298503" y="1428507"/>
            <a:ext cx="6298459" cy="4104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登录注册</a:t>
            </a:r>
            <a:endParaRPr lang="zh-CN" altLang="en-US" sz="1200" dirty="0"/>
          </a:p>
        </p:txBody>
      </p:sp>
      <p:pic>
        <p:nvPicPr>
          <p:cNvPr id="1028" name="图片 1"/>
          <p:cNvPicPr>
            <a:picLocks noChangeAspect="1" noChangeArrowheads="1"/>
          </p:cNvPicPr>
          <p:nvPr/>
        </p:nvPicPr>
        <p:blipFill>
          <a:blip r:embed="rId7">
            <a:extLst>
              <a:ext uri="{28A0092B-C50C-407E-A947-70E740481C1C}">
                <a14:useLocalDpi xmlns:a14="http://schemas.microsoft.com/office/drawing/2010/main" val="0"/>
              </a:ext>
            </a:extLst>
          </a:blip>
          <a:srcRect l="11732" t="7631" r="24913" b="14075"/>
          <a:stretch>
            <a:fillRect/>
          </a:stretch>
        </p:blipFill>
        <p:spPr bwMode="auto">
          <a:xfrm>
            <a:off x="5809859" y="1176867"/>
            <a:ext cx="6213811" cy="421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4275758"/>
      </p:ext>
    </p:extLst>
  </p:cSld>
  <p:clrMapOvr>
    <a:masterClrMapping/>
  </p:clrMapOvr>
  <p:transition spd="slow" advTm="3000">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游戏专区和游戏攻略</a:t>
            </a:r>
            <a:endParaRPr lang="zh-CN" altLang="en-US" sz="1200" dirty="0"/>
          </a:p>
        </p:txBody>
      </p:sp>
      <p:pic>
        <p:nvPicPr>
          <p:cNvPr id="2051" name="图片 1"/>
          <p:cNvPicPr>
            <a:picLocks noChangeAspect="1" noChangeArrowheads="1"/>
          </p:cNvPicPr>
          <p:nvPr/>
        </p:nvPicPr>
        <p:blipFill>
          <a:blip r:embed="rId6">
            <a:extLst>
              <a:ext uri="{28A0092B-C50C-407E-A947-70E740481C1C}">
                <a14:useLocalDpi xmlns:a14="http://schemas.microsoft.com/office/drawing/2010/main" val="0"/>
              </a:ext>
            </a:extLst>
          </a:blip>
          <a:srcRect l="11420" t="7631" r="24921"/>
          <a:stretch>
            <a:fillRect/>
          </a:stretch>
        </p:blipFill>
        <p:spPr bwMode="auto">
          <a:xfrm>
            <a:off x="6562725" y="1724161"/>
            <a:ext cx="55245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rotWithShape="1">
          <a:blip r:embed="rId7"/>
          <a:srcRect l="12292" t="9784" r="24860"/>
          <a:stretch/>
        </p:blipFill>
        <p:spPr>
          <a:xfrm>
            <a:off x="118534" y="1387550"/>
            <a:ext cx="6724913" cy="5284258"/>
          </a:xfrm>
          <a:prstGeom prst="rect">
            <a:avLst/>
          </a:prstGeom>
        </p:spPr>
      </p:pic>
    </p:spTree>
    <p:extLst>
      <p:ext uri="{BB962C8B-B14F-4D97-AF65-F5344CB8AC3E}">
        <p14:creationId xmlns:p14="http://schemas.microsoft.com/office/powerpoint/2010/main" val="3437484603"/>
      </p:ext>
    </p:extLst>
  </p:cSld>
  <p:clrMapOvr>
    <a:masterClrMapping/>
  </p:clrMapOvr>
  <p:transition spd="slow" advTm="3000">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个人中心和资讯</a:t>
            </a:r>
            <a:endParaRPr lang="zh-CN" altLang="en-US" sz="1200" dirty="0"/>
          </a:p>
        </p:txBody>
      </p:sp>
      <p:pic>
        <p:nvPicPr>
          <p:cNvPr id="4098" name="图片 1"/>
          <p:cNvPicPr>
            <a:picLocks noChangeAspect="1" noChangeArrowheads="1"/>
          </p:cNvPicPr>
          <p:nvPr/>
        </p:nvPicPr>
        <p:blipFill>
          <a:blip r:embed="rId6">
            <a:extLst>
              <a:ext uri="{28A0092B-C50C-407E-A947-70E740481C1C}">
                <a14:useLocalDpi xmlns:a14="http://schemas.microsoft.com/office/drawing/2010/main" val="0"/>
              </a:ext>
            </a:extLst>
          </a:blip>
          <a:srcRect l="12358" t="6444" r="24756" b="22878"/>
          <a:stretch>
            <a:fillRect/>
          </a:stretch>
        </p:blipFill>
        <p:spPr bwMode="auto">
          <a:xfrm>
            <a:off x="223937" y="1701800"/>
            <a:ext cx="6425042" cy="395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1"/>
          <p:cNvPicPr>
            <a:picLocks noChangeAspect="1" noChangeArrowheads="1"/>
          </p:cNvPicPr>
          <p:nvPr/>
        </p:nvPicPr>
        <p:blipFill>
          <a:blip r:embed="rId7">
            <a:extLst>
              <a:ext uri="{28A0092B-C50C-407E-A947-70E740481C1C}">
                <a14:useLocalDpi xmlns:a14="http://schemas.microsoft.com/office/drawing/2010/main" val="0"/>
              </a:ext>
            </a:extLst>
          </a:blip>
          <a:srcRect l="11575" t="7918" r="24878" b="877"/>
          <a:stretch>
            <a:fillRect/>
          </a:stretch>
        </p:blipFill>
        <p:spPr bwMode="auto">
          <a:xfrm>
            <a:off x="6675382" y="1572419"/>
            <a:ext cx="5343525" cy="421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9323911"/>
      </p:ext>
    </p:extLst>
  </p:cSld>
  <p:clrMapOvr>
    <a:masterClrMapping/>
  </p:clrMapOvr>
  <p:transition spd="slow" advTm="3000">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论坛</a:t>
            </a:r>
            <a:endParaRPr lang="zh-CN" altLang="en-US" sz="1200" dirty="0"/>
          </a:p>
        </p:txBody>
      </p:sp>
      <p:pic>
        <p:nvPicPr>
          <p:cNvPr id="5122" name="图片 1"/>
          <p:cNvPicPr>
            <a:picLocks noChangeAspect="1" noChangeArrowheads="1"/>
          </p:cNvPicPr>
          <p:nvPr/>
        </p:nvPicPr>
        <p:blipFill>
          <a:blip r:embed="rId6" cstate="print">
            <a:extLst>
              <a:ext uri="{28A0092B-C50C-407E-A947-70E740481C1C}">
                <a14:useLocalDpi xmlns:a14="http://schemas.microsoft.com/office/drawing/2010/main" val="0"/>
              </a:ext>
            </a:extLst>
          </a:blip>
          <a:srcRect l="11092" t="7608" r="20102" b="308"/>
          <a:stretch>
            <a:fillRect/>
          </a:stretch>
        </p:blipFill>
        <p:spPr bwMode="auto">
          <a:xfrm>
            <a:off x="495830" y="1748896"/>
            <a:ext cx="5362575"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1"/>
          <p:cNvPicPr>
            <a:picLocks noChangeAspect="1" noChangeArrowheads="1"/>
          </p:cNvPicPr>
          <p:nvPr/>
        </p:nvPicPr>
        <p:blipFill>
          <a:blip r:embed="rId7">
            <a:extLst>
              <a:ext uri="{28A0092B-C50C-407E-A947-70E740481C1C}">
                <a14:useLocalDpi xmlns:a14="http://schemas.microsoft.com/office/drawing/2010/main" val="0"/>
              </a:ext>
            </a:extLst>
          </a:blip>
          <a:srcRect l="11087" t="8485" r="25443" b="877"/>
          <a:stretch>
            <a:fillRect/>
          </a:stretch>
        </p:blipFill>
        <p:spPr bwMode="auto">
          <a:xfrm>
            <a:off x="6210829" y="1748896"/>
            <a:ext cx="5267325"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7879698"/>
      </p:ext>
    </p:extLst>
  </p:cSld>
  <p:clrMapOvr>
    <a:masterClrMapping/>
  </p:clrMapOvr>
  <p:transition spd="slow" advTm="3000">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18364" y="-764275"/>
            <a:ext cx="12524096" cy="8529851"/>
            <a:chOff x="-218364" y="-764275"/>
            <a:chExt cx="12524096" cy="8529851"/>
          </a:xfrm>
        </p:grpSpPr>
        <p:cxnSp>
          <p:nvCxnSpPr>
            <p:cNvPr id="13" name="直接连接符 12"/>
            <p:cNvCxnSpPr/>
            <p:nvPr/>
          </p:nvCxnSpPr>
          <p:spPr>
            <a:xfrm>
              <a:off x="-218364" y="1589963"/>
              <a:ext cx="7888406" cy="617561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22830" y="0"/>
              <a:ext cx="6305266" cy="406703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539320" y="-764275"/>
              <a:ext cx="8766412" cy="444917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9662615" y="0"/>
              <a:ext cx="1678675"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t="13892" r="57355" b="13892"/>
          <a:stretch>
            <a:fillRect/>
          </a:stretch>
        </p:blipFill>
        <p:spPr>
          <a:xfrm>
            <a:off x="3577" y="955343"/>
            <a:ext cx="5196220" cy="4947314"/>
          </a:xfrm>
          <a:prstGeom prst="rect">
            <a:avLst/>
          </a:prstGeom>
        </p:spPr>
      </p:pic>
      <p:sp>
        <p:nvSpPr>
          <p:cNvPr id="78" name="文本框 77"/>
          <p:cNvSpPr txBox="1"/>
          <p:nvPr/>
        </p:nvSpPr>
        <p:spPr>
          <a:xfrm>
            <a:off x="1810600" y="2860572"/>
            <a:ext cx="1674128" cy="137268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4400" i="0" u="none" strike="noStrike" kern="1200" cap="none" normalizeH="0" baseline="0" noProof="0" dirty="0" smtClean="0">
                <a:ln>
                  <a:noFill/>
                </a:ln>
                <a:solidFill>
                  <a:schemeClr val="tx1">
                    <a:lumMod val="65000"/>
                    <a:lumOff val="35000"/>
                  </a:schemeClr>
                </a:solidFill>
                <a:uLnTx/>
                <a:uFillTx/>
                <a:latin typeface="思源黑体 CN Bold" panose="020B0800000000000000" pitchFamily="34" charset="-122"/>
                <a:ea typeface="思源黑体 CN Bold" panose="020B0800000000000000" pitchFamily="34" charset="-122"/>
                <a:sym typeface="Century Gothic" panose="020B0502020202020204" pitchFamily="34" charset="0"/>
              </a:rPr>
              <a:t>目 录</a:t>
            </a:r>
            <a:endParaRPr kumimoji="0" lang="en-US" altLang="zh-CN" sz="4400" i="0" u="none" strike="noStrike" kern="1200" cap="none" normalizeH="0" baseline="0" noProof="0" dirty="0" smtClean="0">
              <a:ln>
                <a:noFill/>
              </a:ln>
              <a:solidFill>
                <a:schemeClr val="tx1">
                  <a:lumMod val="65000"/>
                  <a:lumOff val="35000"/>
                </a:schemeClr>
              </a:solidFill>
              <a:uLnTx/>
              <a:uFillTx/>
              <a:latin typeface="思源黑体 CN Bold" panose="020B0800000000000000" pitchFamily="34" charset="-122"/>
              <a:ea typeface="思源黑体 CN Bold" panose="020B0800000000000000" pitchFamily="34" charset="-122"/>
              <a:sym typeface="Century Gothic" panose="020B0502020202020204" pitchFamily="34" charset="0"/>
            </a:endParaRPr>
          </a:p>
          <a:p>
            <a:pPr lvl="0" algn="ctr">
              <a:lnSpc>
                <a:spcPct val="130000"/>
              </a:lnSpc>
              <a:defRPr/>
            </a:pPr>
            <a:r>
              <a:rPr lang="en-US" altLang="zh-CN" sz="2000" b="1" i="1" dirty="0" smtClean="0">
                <a:solidFill>
                  <a:schemeClr val="tx1">
                    <a:lumMod val="65000"/>
                    <a:lumOff val="35000"/>
                  </a:schemeClr>
                </a:solidFill>
                <a:ea typeface="思源黑体 CN Bold" panose="020B0800000000000000" pitchFamily="34" charset="-122"/>
                <a:sym typeface="Century Gothic" panose="020B0502020202020204" pitchFamily="34" charset="0"/>
              </a:rPr>
              <a:t>CONTENTS</a:t>
            </a:r>
          </a:p>
        </p:txBody>
      </p:sp>
      <p:sp>
        <p:nvSpPr>
          <p:cNvPr id="79" name="文本框 78"/>
          <p:cNvSpPr txBox="1"/>
          <p:nvPr/>
        </p:nvSpPr>
        <p:spPr>
          <a:xfrm>
            <a:off x="5769502" y="1665026"/>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01.</a:t>
            </a:r>
            <a:endParaRPr lang="zh-CN" altLang="en-US" sz="3600" dirty="0">
              <a:solidFill>
                <a:schemeClr val="tx1">
                  <a:lumMod val="75000"/>
                  <a:lumOff val="25000"/>
                </a:schemeClr>
              </a:solidFill>
            </a:endParaRPr>
          </a:p>
        </p:txBody>
      </p:sp>
      <p:cxnSp>
        <p:nvCxnSpPr>
          <p:cNvPr id="80" name="直接连接符 79"/>
          <p:cNvCxnSpPr/>
          <p:nvPr/>
        </p:nvCxnSpPr>
        <p:spPr>
          <a:xfrm>
            <a:off x="6781873" y="1619701"/>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6995671" y="1672720"/>
            <a:ext cx="2788912" cy="629980"/>
            <a:chOff x="7144892" y="2460462"/>
            <a:chExt cx="2788912" cy="629980"/>
          </a:xfrm>
        </p:grpSpPr>
        <p:sp>
          <p:nvSpPr>
            <p:cNvPr id="82" name="Rectangle 30"/>
            <p:cNvSpPr/>
            <p:nvPr/>
          </p:nvSpPr>
          <p:spPr>
            <a:xfrm flipH="1">
              <a:off x="7144892" y="2460462"/>
              <a:ext cx="2567428" cy="40011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2000" noProof="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项目分析与计划文档</a:t>
              </a:r>
              <a:endParaRPr kumimoji="0" lang="zh-CN" altLang="en-US" sz="2000" i="0" u="none" strike="noStrike" kern="1200" cap="none"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83"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84" name="文本框 83"/>
          <p:cNvSpPr txBox="1"/>
          <p:nvPr/>
        </p:nvSpPr>
        <p:spPr>
          <a:xfrm>
            <a:off x="5769502" y="2710882"/>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02.</a:t>
            </a:r>
            <a:endParaRPr lang="zh-CN" altLang="en-US" sz="3600" dirty="0">
              <a:solidFill>
                <a:schemeClr val="tx1">
                  <a:lumMod val="75000"/>
                  <a:lumOff val="25000"/>
                </a:schemeClr>
              </a:solidFill>
            </a:endParaRPr>
          </a:p>
        </p:txBody>
      </p:sp>
      <p:cxnSp>
        <p:nvCxnSpPr>
          <p:cNvPr id="85" name="直接连接符 84"/>
          <p:cNvCxnSpPr/>
          <p:nvPr/>
        </p:nvCxnSpPr>
        <p:spPr>
          <a:xfrm>
            <a:off x="6781873" y="2665557"/>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86" name="组合 85"/>
          <p:cNvGrpSpPr/>
          <p:nvPr/>
        </p:nvGrpSpPr>
        <p:grpSpPr>
          <a:xfrm>
            <a:off x="6995672" y="2718576"/>
            <a:ext cx="2788911" cy="629980"/>
            <a:chOff x="7144893" y="2460462"/>
            <a:chExt cx="2788911" cy="629980"/>
          </a:xfrm>
        </p:grpSpPr>
        <p:sp>
          <p:nvSpPr>
            <p:cNvPr id="87" name="Rectangle 30"/>
            <p:cNvSpPr/>
            <p:nvPr/>
          </p:nvSpPr>
          <p:spPr>
            <a:xfrm flipH="1">
              <a:off x="7144893" y="2460462"/>
              <a:ext cx="2060241" cy="39878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界面原型</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88"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89" name="文本框 88"/>
          <p:cNvSpPr txBox="1"/>
          <p:nvPr/>
        </p:nvSpPr>
        <p:spPr>
          <a:xfrm>
            <a:off x="5769502" y="3756738"/>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03.</a:t>
            </a:r>
            <a:endParaRPr lang="zh-CN" altLang="en-US" sz="3600" dirty="0">
              <a:solidFill>
                <a:schemeClr val="tx1">
                  <a:lumMod val="75000"/>
                  <a:lumOff val="25000"/>
                </a:schemeClr>
              </a:solidFill>
            </a:endParaRPr>
          </a:p>
        </p:txBody>
      </p:sp>
      <p:cxnSp>
        <p:nvCxnSpPr>
          <p:cNvPr id="90" name="直接连接符 89"/>
          <p:cNvCxnSpPr/>
          <p:nvPr/>
        </p:nvCxnSpPr>
        <p:spPr>
          <a:xfrm>
            <a:off x="6781873" y="3711413"/>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6995795" y="3764280"/>
            <a:ext cx="3098800" cy="629980"/>
            <a:chOff x="7144893" y="2460462"/>
            <a:chExt cx="2788920" cy="629980"/>
          </a:xfrm>
        </p:grpSpPr>
        <p:sp>
          <p:nvSpPr>
            <p:cNvPr id="92"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项目设计文档</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93"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94" name="文本框 93"/>
          <p:cNvSpPr txBox="1"/>
          <p:nvPr/>
        </p:nvSpPr>
        <p:spPr>
          <a:xfrm>
            <a:off x="5769502" y="4802594"/>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04.</a:t>
            </a:r>
            <a:endParaRPr lang="zh-CN" altLang="en-US" sz="3600" dirty="0">
              <a:solidFill>
                <a:schemeClr val="tx1">
                  <a:lumMod val="75000"/>
                  <a:lumOff val="25000"/>
                </a:schemeClr>
              </a:solidFill>
            </a:endParaRPr>
          </a:p>
        </p:txBody>
      </p:sp>
      <p:cxnSp>
        <p:nvCxnSpPr>
          <p:cNvPr id="95" name="直接连接符 94"/>
          <p:cNvCxnSpPr/>
          <p:nvPr/>
        </p:nvCxnSpPr>
        <p:spPr>
          <a:xfrm>
            <a:off x="6781873" y="4757269"/>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6976748" y="4871145"/>
            <a:ext cx="3098800" cy="629980"/>
            <a:chOff x="7144893" y="2460462"/>
            <a:chExt cx="2788920" cy="629980"/>
          </a:xfrm>
        </p:grpSpPr>
        <p:sp>
          <p:nvSpPr>
            <p:cNvPr id="36"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实现文档</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37"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childTnLst>
                          </p:cTn>
                        </p:par>
                        <p:par>
                          <p:cTn id="11" fill="hold">
                            <p:stCondLst>
                              <p:cond delay="500"/>
                            </p:stCondLst>
                            <p:childTnLst>
                              <p:par>
                                <p:cTn id="12" presetID="53" presetClass="entr" presetSubtype="16" fill="hold" grpId="0" nodeType="afterEffect">
                                  <p:stCondLst>
                                    <p:cond delay="0"/>
                                  </p:stCondLst>
                                  <p:iterate type="lt">
                                    <p:tmPct val="10000"/>
                                  </p:iterate>
                                  <p:childTnLst>
                                    <p:set>
                                      <p:cBhvr>
                                        <p:cTn id="13" dur="1" fill="hold">
                                          <p:stCondLst>
                                            <p:cond delay="0"/>
                                          </p:stCondLst>
                                        </p:cTn>
                                        <p:tgtEl>
                                          <p:spTgt spid="78"/>
                                        </p:tgtEl>
                                        <p:attrNameLst>
                                          <p:attrName>style.visibility</p:attrName>
                                        </p:attrNameLst>
                                      </p:cBhvr>
                                      <p:to>
                                        <p:strVal val="visible"/>
                                      </p:to>
                                    </p:set>
                                    <p:anim calcmode="lin" valueType="num">
                                      <p:cBhvr>
                                        <p:cTn id="14" dur="1000" fill="hold"/>
                                        <p:tgtEl>
                                          <p:spTgt spid="78"/>
                                        </p:tgtEl>
                                        <p:attrNameLst>
                                          <p:attrName>ppt_w</p:attrName>
                                        </p:attrNameLst>
                                      </p:cBhvr>
                                      <p:tavLst>
                                        <p:tav tm="0">
                                          <p:val>
                                            <p:fltVal val="0"/>
                                          </p:val>
                                        </p:tav>
                                        <p:tav tm="100000">
                                          <p:val>
                                            <p:strVal val="#ppt_w"/>
                                          </p:val>
                                        </p:tav>
                                      </p:tavLst>
                                    </p:anim>
                                    <p:anim calcmode="lin" valueType="num">
                                      <p:cBhvr>
                                        <p:cTn id="15" dur="1000" fill="hold"/>
                                        <p:tgtEl>
                                          <p:spTgt spid="78"/>
                                        </p:tgtEl>
                                        <p:attrNameLst>
                                          <p:attrName>ppt_h</p:attrName>
                                        </p:attrNameLst>
                                      </p:cBhvr>
                                      <p:tavLst>
                                        <p:tav tm="0">
                                          <p:val>
                                            <p:fltVal val="0"/>
                                          </p:val>
                                        </p:tav>
                                        <p:tav tm="100000">
                                          <p:val>
                                            <p:strVal val="#ppt_h"/>
                                          </p:val>
                                        </p:tav>
                                      </p:tavLst>
                                    </p:anim>
                                    <p:animEffect transition="in" filter="fade">
                                      <p:cBhvr>
                                        <p:cTn id="16" dur="1000"/>
                                        <p:tgtEl>
                                          <p:spTgt spid="78"/>
                                        </p:tgtEl>
                                      </p:cBhvr>
                                    </p:animEffect>
                                  </p:childTnLst>
                                </p:cTn>
                              </p:par>
                            </p:childTnLst>
                          </p:cTn>
                        </p:par>
                        <p:par>
                          <p:cTn id="17" fill="hold">
                            <p:stCondLst>
                              <p:cond delay="2500"/>
                            </p:stCondLst>
                            <p:childTnLst>
                              <p:par>
                                <p:cTn id="18" presetID="53" presetClass="entr" presetSubtype="528" fill="hold" grpId="0" nodeType="afterEffect">
                                  <p:stCondLst>
                                    <p:cond delay="0"/>
                                  </p:stCondLst>
                                  <p:childTnLst>
                                    <p:set>
                                      <p:cBhvr>
                                        <p:cTn id="19" dur="1" fill="hold">
                                          <p:stCondLst>
                                            <p:cond delay="0"/>
                                          </p:stCondLst>
                                        </p:cTn>
                                        <p:tgtEl>
                                          <p:spTgt spid="79"/>
                                        </p:tgtEl>
                                        <p:attrNameLst>
                                          <p:attrName>style.visibility</p:attrName>
                                        </p:attrNameLst>
                                      </p:cBhvr>
                                      <p:to>
                                        <p:strVal val="visible"/>
                                      </p:to>
                                    </p:set>
                                    <p:anim calcmode="lin" valueType="num">
                                      <p:cBhvr>
                                        <p:cTn id="20" dur="500" fill="hold"/>
                                        <p:tgtEl>
                                          <p:spTgt spid="79"/>
                                        </p:tgtEl>
                                        <p:attrNameLst>
                                          <p:attrName>ppt_w</p:attrName>
                                        </p:attrNameLst>
                                      </p:cBhvr>
                                      <p:tavLst>
                                        <p:tav tm="0">
                                          <p:val>
                                            <p:fltVal val="0"/>
                                          </p:val>
                                        </p:tav>
                                        <p:tav tm="100000">
                                          <p:val>
                                            <p:strVal val="#ppt_w"/>
                                          </p:val>
                                        </p:tav>
                                      </p:tavLst>
                                    </p:anim>
                                    <p:anim calcmode="lin" valueType="num">
                                      <p:cBhvr>
                                        <p:cTn id="21" dur="500" fill="hold"/>
                                        <p:tgtEl>
                                          <p:spTgt spid="79"/>
                                        </p:tgtEl>
                                        <p:attrNameLst>
                                          <p:attrName>ppt_h</p:attrName>
                                        </p:attrNameLst>
                                      </p:cBhvr>
                                      <p:tavLst>
                                        <p:tav tm="0">
                                          <p:val>
                                            <p:fltVal val="0"/>
                                          </p:val>
                                        </p:tav>
                                        <p:tav tm="100000">
                                          <p:val>
                                            <p:strVal val="#ppt_h"/>
                                          </p:val>
                                        </p:tav>
                                      </p:tavLst>
                                    </p:anim>
                                    <p:animEffect transition="in" filter="fade">
                                      <p:cBhvr>
                                        <p:cTn id="22" dur="500"/>
                                        <p:tgtEl>
                                          <p:spTgt spid="79"/>
                                        </p:tgtEl>
                                      </p:cBhvr>
                                    </p:animEffect>
                                    <p:anim calcmode="lin" valueType="num">
                                      <p:cBhvr>
                                        <p:cTn id="23" dur="500" fill="hold"/>
                                        <p:tgtEl>
                                          <p:spTgt spid="79"/>
                                        </p:tgtEl>
                                        <p:attrNameLst>
                                          <p:attrName>ppt_x</p:attrName>
                                        </p:attrNameLst>
                                      </p:cBhvr>
                                      <p:tavLst>
                                        <p:tav tm="0">
                                          <p:val>
                                            <p:fltVal val="0.5"/>
                                          </p:val>
                                        </p:tav>
                                        <p:tav tm="100000">
                                          <p:val>
                                            <p:strVal val="#ppt_x"/>
                                          </p:val>
                                        </p:tav>
                                      </p:tavLst>
                                    </p:anim>
                                    <p:anim calcmode="lin" valueType="num">
                                      <p:cBhvr>
                                        <p:cTn id="24" dur="500" fill="hold"/>
                                        <p:tgtEl>
                                          <p:spTgt spid="79"/>
                                        </p:tgtEl>
                                        <p:attrNameLst>
                                          <p:attrName>ppt_y</p:attrName>
                                        </p:attrNameLst>
                                      </p:cBhvr>
                                      <p:tavLst>
                                        <p:tav tm="0">
                                          <p:val>
                                            <p:fltVal val="0.5"/>
                                          </p:val>
                                        </p:tav>
                                        <p:tav tm="100000">
                                          <p:val>
                                            <p:strVal val="#ppt_y"/>
                                          </p:val>
                                        </p:tav>
                                      </p:tavLst>
                                    </p:anim>
                                  </p:childTnLst>
                                </p:cTn>
                              </p:par>
                              <p:par>
                                <p:cTn id="25" presetID="53" presetClass="entr" presetSubtype="528"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anim calcmode="lin" valueType="num">
                                      <p:cBhvr>
                                        <p:cTn id="27" dur="500" fill="hold"/>
                                        <p:tgtEl>
                                          <p:spTgt spid="84"/>
                                        </p:tgtEl>
                                        <p:attrNameLst>
                                          <p:attrName>ppt_w</p:attrName>
                                        </p:attrNameLst>
                                      </p:cBhvr>
                                      <p:tavLst>
                                        <p:tav tm="0">
                                          <p:val>
                                            <p:fltVal val="0"/>
                                          </p:val>
                                        </p:tav>
                                        <p:tav tm="100000">
                                          <p:val>
                                            <p:strVal val="#ppt_w"/>
                                          </p:val>
                                        </p:tav>
                                      </p:tavLst>
                                    </p:anim>
                                    <p:anim calcmode="lin" valueType="num">
                                      <p:cBhvr>
                                        <p:cTn id="28" dur="500" fill="hold"/>
                                        <p:tgtEl>
                                          <p:spTgt spid="84"/>
                                        </p:tgtEl>
                                        <p:attrNameLst>
                                          <p:attrName>ppt_h</p:attrName>
                                        </p:attrNameLst>
                                      </p:cBhvr>
                                      <p:tavLst>
                                        <p:tav tm="0">
                                          <p:val>
                                            <p:fltVal val="0"/>
                                          </p:val>
                                        </p:tav>
                                        <p:tav tm="100000">
                                          <p:val>
                                            <p:strVal val="#ppt_h"/>
                                          </p:val>
                                        </p:tav>
                                      </p:tavLst>
                                    </p:anim>
                                    <p:animEffect transition="in" filter="fade">
                                      <p:cBhvr>
                                        <p:cTn id="29" dur="500"/>
                                        <p:tgtEl>
                                          <p:spTgt spid="84"/>
                                        </p:tgtEl>
                                      </p:cBhvr>
                                    </p:animEffect>
                                    <p:anim calcmode="lin" valueType="num">
                                      <p:cBhvr>
                                        <p:cTn id="30" dur="500" fill="hold"/>
                                        <p:tgtEl>
                                          <p:spTgt spid="84"/>
                                        </p:tgtEl>
                                        <p:attrNameLst>
                                          <p:attrName>ppt_x</p:attrName>
                                        </p:attrNameLst>
                                      </p:cBhvr>
                                      <p:tavLst>
                                        <p:tav tm="0">
                                          <p:val>
                                            <p:fltVal val="0.5"/>
                                          </p:val>
                                        </p:tav>
                                        <p:tav tm="100000">
                                          <p:val>
                                            <p:strVal val="#ppt_x"/>
                                          </p:val>
                                        </p:tav>
                                      </p:tavLst>
                                    </p:anim>
                                    <p:anim calcmode="lin" valueType="num">
                                      <p:cBhvr>
                                        <p:cTn id="31" dur="500" fill="hold"/>
                                        <p:tgtEl>
                                          <p:spTgt spid="84"/>
                                        </p:tgtEl>
                                        <p:attrNameLst>
                                          <p:attrName>ppt_y</p:attrName>
                                        </p:attrNameLst>
                                      </p:cBhvr>
                                      <p:tavLst>
                                        <p:tav tm="0">
                                          <p:val>
                                            <p:fltVal val="0.5"/>
                                          </p:val>
                                        </p:tav>
                                        <p:tav tm="100000">
                                          <p:val>
                                            <p:strVal val="#ppt_y"/>
                                          </p:val>
                                        </p:tav>
                                      </p:tavLst>
                                    </p:anim>
                                  </p:childTnLst>
                                </p:cTn>
                              </p:par>
                              <p:par>
                                <p:cTn id="32" presetID="53" presetClass="entr" presetSubtype="528" fill="hold" grpId="0" nodeType="withEffect">
                                  <p:stCondLst>
                                    <p:cond delay="0"/>
                                  </p:stCondLst>
                                  <p:childTnLst>
                                    <p:set>
                                      <p:cBhvr>
                                        <p:cTn id="33" dur="1" fill="hold">
                                          <p:stCondLst>
                                            <p:cond delay="0"/>
                                          </p:stCondLst>
                                        </p:cTn>
                                        <p:tgtEl>
                                          <p:spTgt spid="89"/>
                                        </p:tgtEl>
                                        <p:attrNameLst>
                                          <p:attrName>style.visibility</p:attrName>
                                        </p:attrNameLst>
                                      </p:cBhvr>
                                      <p:to>
                                        <p:strVal val="visible"/>
                                      </p:to>
                                    </p:set>
                                    <p:anim calcmode="lin" valueType="num">
                                      <p:cBhvr>
                                        <p:cTn id="34" dur="500" fill="hold"/>
                                        <p:tgtEl>
                                          <p:spTgt spid="89"/>
                                        </p:tgtEl>
                                        <p:attrNameLst>
                                          <p:attrName>ppt_w</p:attrName>
                                        </p:attrNameLst>
                                      </p:cBhvr>
                                      <p:tavLst>
                                        <p:tav tm="0">
                                          <p:val>
                                            <p:fltVal val="0"/>
                                          </p:val>
                                        </p:tav>
                                        <p:tav tm="100000">
                                          <p:val>
                                            <p:strVal val="#ppt_w"/>
                                          </p:val>
                                        </p:tav>
                                      </p:tavLst>
                                    </p:anim>
                                    <p:anim calcmode="lin" valueType="num">
                                      <p:cBhvr>
                                        <p:cTn id="35" dur="500" fill="hold"/>
                                        <p:tgtEl>
                                          <p:spTgt spid="89"/>
                                        </p:tgtEl>
                                        <p:attrNameLst>
                                          <p:attrName>ppt_h</p:attrName>
                                        </p:attrNameLst>
                                      </p:cBhvr>
                                      <p:tavLst>
                                        <p:tav tm="0">
                                          <p:val>
                                            <p:fltVal val="0"/>
                                          </p:val>
                                        </p:tav>
                                        <p:tav tm="100000">
                                          <p:val>
                                            <p:strVal val="#ppt_h"/>
                                          </p:val>
                                        </p:tav>
                                      </p:tavLst>
                                    </p:anim>
                                    <p:animEffect transition="in" filter="fade">
                                      <p:cBhvr>
                                        <p:cTn id="36" dur="500"/>
                                        <p:tgtEl>
                                          <p:spTgt spid="89"/>
                                        </p:tgtEl>
                                      </p:cBhvr>
                                    </p:animEffect>
                                    <p:anim calcmode="lin" valueType="num">
                                      <p:cBhvr>
                                        <p:cTn id="37" dur="500" fill="hold"/>
                                        <p:tgtEl>
                                          <p:spTgt spid="89"/>
                                        </p:tgtEl>
                                        <p:attrNameLst>
                                          <p:attrName>ppt_x</p:attrName>
                                        </p:attrNameLst>
                                      </p:cBhvr>
                                      <p:tavLst>
                                        <p:tav tm="0">
                                          <p:val>
                                            <p:fltVal val="0.5"/>
                                          </p:val>
                                        </p:tav>
                                        <p:tav tm="100000">
                                          <p:val>
                                            <p:strVal val="#ppt_x"/>
                                          </p:val>
                                        </p:tav>
                                      </p:tavLst>
                                    </p:anim>
                                    <p:anim calcmode="lin" valueType="num">
                                      <p:cBhvr>
                                        <p:cTn id="38" dur="500" fill="hold"/>
                                        <p:tgtEl>
                                          <p:spTgt spid="89"/>
                                        </p:tgtEl>
                                        <p:attrNameLst>
                                          <p:attrName>ppt_y</p:attrName>
                                        </p:attrNameLst>
                                      </p:cBhvr>
                                      <p:tavLst>
                                        <p:tav tm="0">
                                          <p:val>
                                            <p:fltVal val="0.5"/>
                                          </p:val>
                                        </p:tav>
                                        <p:tav tm="100000">
                                          <p:val>
                                            <p:strVal val="#ppt_y"/>
                                          </p:val>
                                        </p:tav>
                                      </p:tavLst>
                                    </p:anim>
                                  </p:childTnLst>
                                </p:cTn>
                              </p:par>
                              <p:par>
                                <p:cTn id="39" presetID="53" presetClass="entr" presetSubtype="528" fill="hold" grpId="0" nodeType="withEffect">
                                  <p:stCondLst>
                                    <p:cond delay="0"/>
                                  </p:stCondLst>
                                  <p:childTnLst>
                                    <p:set>
                                      <p:cBhvr>
                                        <p:cTn id="40" dur="1" fill="hold">
                                          <p:stCondLst>
                                            <p:cond delay="0"/>
                                          </p:stCondLst>
                                        </p:cTn>
                                        <p:tgtEl>
                                          <p:spTgt spid="94"/>
                                        </p:tgtEl>
                                        <p:attrNameLst>
                                          <p:attrName>style.visibility</p:attrName>
                                        </p:attrNameLst>
                                      </p:cBhvr>
                                      <p:to>
                                        <p:strVal val="visible"/>
                                      </p:to>
                                    </p:set>
                                    <p:anim calcmode="lin" valueType="num">
                                      <p:cBhvr>
                                        <p:cTn id="41" dur="500" fill="hold"/>
                                        <p:tgtEl>
                                          <p:spTgt spid="94"/>
                                        </p:tgtEl>
                                        <p:attrNameLst>
                                          <p:attrName>ppt_w</p:attrName>
                                        </p:attrNameLst>
                                      </p:cBhvr>
                                      <p:tavLst>
                                        <p:tav tm="0">
                                          <p:val>
                                            <p:fltVal val="0"/>
                                          </p:val>
                                        </p:tav>
                                        <p:tav tm="100000">
                                          <p:val>
                                            <p:strVal val="#ppt_w"/>
                                          </p:val>
                                        </p:tav>
                                      </p:tavLst>
                                    </p:anim>
                                    <p:anim calcmode="lin" valueType="num">
                                      <p:cBhvr>
                                        <p:cTn id="42" dur="500" fill="hold"/>
                                        <p:tgtEl>
                                          <p:spTgt spid="94"/>
                                        </p:tgtEl>
                                        <p:attrNameLst>
                                          <p:attrName>ppt_h</p:attrName>
                                        </p:attrNameLst>
                                      </p:cBhvr>
                                      <p:tavLst>
                                        <p:tav tm="0">
                                          <p:val>
                                            <p:fltVal val="0"/>
                                          </p:val>
                                        </p:tav>
                                        <p:tav tm="100000">
                                          <p:val>
                                            <p:strVal val="#ppt_h"/>
                                          </p:val>
                                        </p:tav>
                                      </p:tavLst>
                                    </p:anim>
                                    <p:animEffect transition="in" filter="fade">
                                      <p:cBhvr>
                                        <p:cTn id="43" dur="500"/>
                                        <p:tgtEl>
                                          <p:spTgt spid="94"/>
                                        </p:tgtEl>
                                      </p:cBhvr>
                                    </p:animEffect>
                                    <p:anim calcmode="lin" valueType="num">
                                      <p:cBhvr>
                                        <p:cTn id="44" dur="500" fill="hold"/>
                                        <p:tgtEl>
                                          <p:spTgt spid="94"/>
                                        </p:tgtEl>
                                        <p:attrNameLst>
                                          <p:attrName>ppt_x</p:attrName>
                                        </p:attrNameLst>
                                      </p:cBhvr>
                                      <p:tavLst>
                                        <p:tav tm="0">
                                          <p:val>
                                            <p:fltVal val="0.5"/>
                                          </p:val>
                                        </p:tav>
                                        <p:tav tm="100000">
                                          <p:val>
                                            <p:strVal val="#ppt_x"/>
                                          </p:val>
                                        </p:tav>
                                      </p:tavLst>
                                    </p:anim>
                                    <p:anim calcmode="lin" valueType="num">
                                      <p:cBhvr>
                                        <p:cTn id="45" dur="500" fill="hold"/>
                                        <p:tgtEl>
                                          <p:spTgt spid="94"/>
                                        </p:tgtEl>
                                        <p:attrNameLst>
                                          <p:attrName>ppt_y</p:attrName>
                                        </p:attrNameLst>
                                      </p:cBhvr>
                                      <p:tavLst>
                                        <p:tav tm="0">
                                          <p:val>
                                            <p:fltVal val="0.5"/>
                                          </p:val>
                                        </p:tav>
                                        <p:tav tm="100000">
                                          <p:val>
                                            <p:strVal val="#ppt_y"/>
                                          </p:val>
                                        </p:tav>
                                      </p:tavLst>
                                    </p:anim>
                                  </p:childTnLst>
                                </p:cTn>
                              </p:par>
                            </p:childTnLst>
                          </p:cTn>
                        </p:par>
                        <p:par>
                          <p:cTn id="46" fill="hold">
                            <p:stCondLst>
                              <p:cond delay="3000"/>
                            </p:stCondLst>
                            <p:childTnLst>
                              <p:par>
                                <p:cTn id="47" presetID="16" presetClass="entr" presetSubtype="42" fill="hold" nodeType="after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barn(outHorizontal)">
                                      <p:cBhvr>
                                        <p:cTn id="49" dur="500"/>
                                        <p:tgtEl>
                                          <p:spTgt spid="80"/>
                                        </p:tgtEl>
                                      </p:cBhvr>
                                    </p:animEffect>
                                  </p:childTnLst>
                                </p:cTn>
                              </p:par>
                              <p:par>
                                <p:cTn id="50" presetID="16" presetClass="entr" presetSubtype="42" fill="hold" nodeType="with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barn(outHorizontal)">
                                      <p:cBhvr>
                                        <p:cTn id="52" dur="500"/>
                                        <p:tgtEl>
                                          <p:spTgt spid="85"/>
                                        </p:tgtEl>
                                      </p:cBhvr>
                                    </p:animEffect>
                                  </p:childTnLst>
                                </p:cTn>
                              </p:par>
                              <p:par>
                                <p:cTn id="53" presetID="16" presetClass="entr" presetSubtype="42"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barn(outHorizontal)">
                                      <p:cBhvr>
                                        <p:cTn id="55" dur="500"/>
                                        <p:tgtEl>
                                          <p:spTgt spid="90"/>
                                        </p:tgtEl>
                                      </p:cBhvr>
                                    </p:animEffect>
                                  </p:childTnLst>
                                </p:cTn>
                              </p:par>
                              <p:par>
                                <p:cTn id="56" presetID="16" presetClass="entr" presetSubtype="42" fill="hold" nodeType="withEffect">
                                  <p:stCondLst>
                                    <p:cond delay="0"/>
                                  </p:stCondLst>
                                  <p:childTnLst>
                                    <p:set>
                                      <p:cBhvr>
                                        <p:cTn id="57" dur="1" fill="hold">
                                          <p:stCondLst>
                                            <p:cond delay="0"/>
                                          </p:stCondLst>
                                        </p:cTn>
                                        <p:tgtEl>
                                          <p:spTgt spid="95"/>
                                        </p:tgtEl>
                                        <p:attrNameLst>
                                          <p:attrName>style.visibility</p:attrName>
                                        </p:attrNameLst>
                                      </p:cBhvr>
                                      <p:to>
                                        <p:strVal val="visible"/>
                                      </p:to>
                                    </p:set>
                                    <p:animEffect transition="in" filter="barn(outHorizontal)">
                                      <p:cBhvr>
                                        <p:cTn id="58" dur="500"/>
                                        <p:tgtEl>
                                          <p:spTgt spid="95"/>
                                        </p:tgtEl>
                                      </p:cBhvr>
                                    </p:animEffect>
                                  </p:childTnLst>
                                </p:cTn>
                              </p:par>
                            </p:childTnLst>
                          </p:cTn>
                        </p:par>
                        <p:par>
                          <p:cTn id="59" fill="hold">
                            <p:stCondLst>
                              <p:cond delay="3500"/>
                            </p:stCondLst>
                            <p:childTnLst>
                              <p:par>
                                <p:cTn id="60" presetID="2" presetClass="entr" presetSubtype="2" fill="hold" nodeType="afterEffect">
                                  <p:stCondLst>
                                    <p:cond delay="0"/>
                                  </p:stCondLst>
                                  <p:childTnLst>
                                    <p:set>
                                      <p:cBhvr>
                                        <p:cTn id="61" dur="1" fill="hold">
                                          <p:stCondLst>
                                            <p:cond delay="0"/>
                                          </p:stCondLst>
                                        </p:cTn>
                                        <p:tgtEl>
                                          <p:spTgt spid="81"/>
                                        </p:tgtEl>
                                        <p:attrNameLst>
                                          <p:attrName>style.visibility</p:attrName>
                                        </p:attrNameLst>
                                      </p:cBhvr>
                                      <p:to>
                                        <p:strVal val="visible"/>
                                      </p:to>
                                    </p:set>
                                    <p:anim calcmode="lin" valueType="num">
                                      <p:cBhvr additive="base">
                                        <p:cTn id="62" dur="500" fill="hold"/>
                                        <p:tgtEl>
                                          <p:spTgt spid="81"/>
                                        </p:tgtEl>
                                        <p:attrNameLst>
                                          <p:attrName>ppt_x</p:attrName>
                                        </p:attrNameLst>
                                      </p:cBhvr>
                                      <p:tavLst>
                                        <p:tav tm="0">
                                          <p:val>
                                            <p:strVal val="1+#ppt_w/2"/>
                                          </p:val>
                                        </p:tav>
                                        <p:tav tm="100000">
                                          <p:val>
                                            <p:strVal val="#ppt_x"/>
                                          </p:val>
                                        </p:tav>
                                      </p:tavLst>
                                    </p:anim>
                                    <p:anim calcmode="lin" valueType="num">
                                      <p:cBhvr additive="base">
                                        <p:cTn id="63" dur="500" fill="hold"/>
                                        <p:tgtEl>
                                          <p:spTgt spid="81"/>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0"/>
                                  </p:stCondLst>
                                  <p:childTnLst>
                                    <p:set>
                                      <p:cBhvr>
                                        <p:cTn id="65" dur="1" fill="hold">
                                          <p:stCondLst>
                                            <p:cond delay="0"/>
                                          </p:stCondLst>
                                        </p:cTn>
                                        <p:tgtEl>
                                          <p:spTgt spid="86"/>
                                        </p:tgtEl>
                                        <p:attrNameLst>
                                          <p:attrName>style.visibility</p:attrName>
                                        </p:attrNameLst>
                                      </p:cBhvr>
                                      <p:to>
                                        <p:strVal val="visible"/>
                                      </p:to>
                                    </p:set>
                                    <p:anim calcmode="lin" valueType="num">
                                      <p:cBhvr additive="base">
                                        <p:cTn id="66" dur="500" fill="hold"/>
                                        <p:tgtEl>
                                          <p:spTgt spid="86"/>
                                        </p:tgtEl>
                                        <p:attrNameLst>
                                          <p:attrName>ppt_x</p:attrName>
                                        </p:attrNameLst>
                                      </p:cBhvr>
                                      <p:tavLst>
                                        <p:tav tm="0">
                                          <p:val>
                                            <p:strVal val="1+#ppt_w/2"/>
                                          </p:val>
                                        </p:tav>
                                        <p:tav tm="100000">
                                          <p:val>
                                            <p:strVal val="#ppt_x"/>
                                          </p:val>
                                        </p:tav>
                                      </p:tavLst>
                                    </p:anim>
                                    <p:anim calcmode="lin" valueType="num">
                                      <p:cBhvr additive="base">
                                        <p:cTn id="67" dur="500" fill="hold"/>
                                        <p:tgtEl>
                                          <p:spTgt spid="86"/>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0"/>
                                  </p:stCondLst>
                                  <p:childTnLst>
                                    <p:set>
                                      <p:cBhvr>
                                        <p:cTn id="69" dur="1" fill="hold">
                                          <p:stCondLst>
                                            <p:cond delay="0"/>
                                          </p:stCondLst>
                                        </p:cTn>
                                        <p:tgtEl>
                                          <p:spTgt spid="91"/>
                                        </p:tgtEl>
                                        <p:attrNameLst>
                                          <p:attrName>style.visibility</p:attrName>
                                        </p:attrNameLst>
                                      </p:cBhvr>
                                      <p:to>
                                        <p:strVal val="visible"/>
                                      </p:to>
                                    </p:set>
                                    <p:anim calcmode="lin" valueType="num">
                                      <p:cBhvr additive="base">
                                        <p:cTn id="70" dur="500" fill="hold"/>
                                        <p:tgtEl>
                                          <p:spTgt spid="91"/>
                                        </p:tgtEl>
                                        <p:attrNameLst>
                                          <p:attrName>ppt_x</p:attrName>
                                        </p:attrNameLst>
                                      </p:cBhvr>
                                      <p:tavLst>
                                        <p:tav tm="0">
                                          <p:val>
                                            <p:strVal val="1+#ppt_w/2"/>
                                          </p:val>
                                        </p:tav>
                                        <p:tav tm="100000">
                                          <p:val>
                                            <p:strVal val="#ppt_x"/>
                                          </p:val>
                                        </p:tav>
                                      </p:tavLst>
                                    </p:anim>
                                    <p:anim calcmode="lin" valueType="num">
                                      <p:cBhvr additive="base">
                                        <p:cTn id="71" dur="500" fill="hold"/>
                                        <p:tgtEl>
                                          <p:spTgt spid="91"/>
                                        </p:tgtEl>
                                        <p:attrNameLst>
                                          <p:attrName>ppt_y</p:attrName>
                                        </p:attrNameLst>
                                      </p:cBhvr>
                                      <p:tavLst>
                                        <p:tav tm="0">
                                          <p:val>
                                            <p:strVal val="#ppt_y"/>
                                          </p:val>
                                        </p:tav>
                                        <p:tav tm="100000">
                                          <p:val>
                                            <p:strVal val="#ppt_y"/>
                                          </p:val>
                                        </p:tav>
                                      </p:tavLst>
                                    </p:anim>
                                  </p:childTnLst>
                                </p:cTn>
                              </p:par>
                              <p:par>
                                <p:cTn id="72" presetID="2" presetClass="entr" presetSubtype="2" fill="hold" nodeType="withEffect">
                                  <p:stCondLst>
                                    <p:cond delay="0"/>
                                  </p:stCondLst>
                                  <p:childTnLst>
                                    <p:set>
                                      <p:cBhvr>
                                        <p:cTn id="73" dur="1" fill="hold">
                                          <p:stCondLst>
                                            <p:cond delay="0"/>
                                          </p:stCondLst>
                                        </p:cTn>
                                        <p:tgtEl>
                                          <p:spTgt spid="35"/>
                                        </p:tgtEl>
                                        <p:attrNameLst>
                                          <p:attrName>style.visibility</p:attrName>
                                        </p:attrNameLst>
                                      </p:cBhvr>
                                      <p:to>
                                        <p:strVal val="visible"/>
                                      </p:to>
                                    </p:set>
                                    <p:anim calcmode="lin" valueType="num">
                                      <p:cBhvr additive="base">
                                        <p:cTn id="74" dur="500" fill="hold"/>
                                        <p:tgtEl>
                                          <p:spTgt spid="35"/>
                                        </p:tgtEl>
                                        <p:attrNameLst>
                                          <p:attrName>ppt_x</p:attrName>
                                        </p:attrNameLst>
                                      </p:cBhvr>
                                      <p:tavLst>
                                        <p:tav tm="0">
                                          <p:val>
                                            <p:strVal val="1+#ppt_w/2"/>
                                          </p:val>
                                        </p:tav>
                                        <p:tav tm="100000">
                                          <p:val>
                                            <p:strVal val="#ppt_x"/>
                                          </p:val>
                                        </p:tav>
                                      </p:tavLst>
                                    </p:anim>
                                    <p:anim calcmode="lin" valueType="num">
                                      <p:cBhvr additive="base">
                                        <p:cTn id="75"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4" grpId="0"/>
      <p:bldP spid="89" grpId="0"/>
      <p:bldP spid="9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论坛</a:t>
            </a:r>
            <a:endParaRPr lang="zh-CN" altLang="en-US" sz="1200" dirty="0"/>
          </a:p>
        </p:txBody>
      </p:sp>
      <p:pic>
        <p:nvPicPr>
          <p:cNvPr id="6146" name="图片 1"/>
          <p:cNvPicPr>
            <a:picLocks noChangeAspect="1" noChangeArrowheads="1"/>
          </p:cNvPicPr>
          <p:nvPr/>
        </p:nvPicPr>
        <p:blipFill>
          <a:blip r:embed="rId6">
            <a:extLst>
              <a:ext uri="{28A0092B-C50C-407E-A947-70E740481C1C}">
                <a14:useLocalDpi xmlns:a14="http://schemas.microsoft.com/office/drawing/2010/main" val="0"/>
              </a:ext>
            </a:extLst>
          </a:blip>
          <a:srcRect l="10127" t="7631" r="34090"/>
          <a:stretch>
            <a:fillRect/>
          </a:stretch>
        </p:blipFill>
        <p:spPr bwMode="auto">
          <a:xfrm>
            <a:off x="3191933" y="1015935"/>
            <a:ext cx="5703889" cy="5154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8830436"/>
      </p:ext>
    </p:extLst>
  </p:cSld>
  <p:clrMapOvr>
    <a:masterClrMapping/>
  </p:clrMapOvr>
  <p:transition spd="slow" advTm="3000">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管理员界面</a:t>
            </a:r>
            <a:endParaRPr lang="zh-CN" altLang="en-US" sz="1200" dirty="0"/>
          </a:p>
        </p:txBody>
      </p:sp>
      <p:pic>
        <p:nvPicPr>
          <p:cNvPr id="7170" name="图片 1"/>
          <p:cNvPicPr>
            <a:picLocks noChangeAspect="1" noChangeArrowheads="1"/>
          </p:cNvPicPr>
          <p:nvPr/>
        </p:nvPicPr>
        <p:blipFill>
          <a:blip r:embed="rId6" cstate="print">
            <a:extLst>
              <a:ext uri="{28A0092B-C50C-407E-A947-70E740481C1C}">
                <a14:useLocalDpi xmlns:a14="http://schemas.microsoft.com/office/drawing/2010/main" val="0"/>
              </a:ext>
            </a:extLst>
          </a:blip>
          <a:srcRect l="11250" t="8511"/>
          <a:stretch>
            <a:fillRect/>
          </a:stretch>
        </p:blipFill>
        <p:spPr bwMode="auto">
          <a:xfrm>
            <a:off x="0" y="1629477"/>
            <a:ext cx="6870602" cy="386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图片 1"/>
          <p:cNvPicPr>
            <a:picLocks noChangeAspect="1" noChangeArrowheads="1"/>
          </p:cNvPicPr>
          <p:nvPr/>
        </p:nvPicPr>
        <p:blipFill>
          <a:blip r:embed="rId7">
            <a:extLst>
              <a:ext uri="{28A0092B-C50C-407E-A947-70E740481C1C}">
                <a14:useLocalDpi xmlns:a14="http://schemas.microsoft.com/office/drawing/2010/main" val="0"/>
              </a:ext>
            </a:extLst>
          </a:blip>
          <a:srcRect l="11407" t="8203" r="15773"/>
          <a:stretch>
            <a:fillRect/>
          </a:stretch>
        </p:blipFill>
        <p:spPr bwMode="auto">
          <a:xfrm>
            <a:off x="5665787" y="1480347"/>
            <a:ext cx="6119285" cy="423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0277063"/>
      </p:ext>
    </p:extLst>
  </p:cSld>
  <p:clrMapOvr>
    <a:masterClrMapping/>
  </p:clrMapOvr>
  <p:transition spd="slow" advTm="3000">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界面原型</a:t>
              </a:r>
            </a:p>
          </p:txBody>
        </p:sp>
      </p:grpSp>
      <p:sp>
        <p:nvSpPr>
          <p:cNvPr id="10" name="文本框 9"/>
          <p:cNvSpPr txBox="1"/>
          <p:nvPr>
            <p:custDataLst>
              <p:tags r:id="rId1"/>
            </p:custDataLst>
          </p:nvPr>
        </p:nvSpPr>
        <p:spPr>
          <a:xfrm>
            <a:off x="751798" y="531913"/>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管理员界面</a:t>
            </a:r>
            <a:endParaRPr lang="zh-CN" altLang="en-US" sz="1200" dirty="0"/>
          </a:p>
        </p:txBody>
      </p:sp>
      <p:pic>
        <p:nvPicPr>
          <p:cNvPr id="8194" name="图片 1"/>
          <p:cNvPicPr>
            <a:picLocks noChangeAspect="1" noChangeArrowheads="1"/>
          </p:cNvPicPr>
          <p:nvPr/>
        </p:nvPicPr>
        <p:blipFill>
          <a:blip r:embed="rId6">
            <a:extLst>
              <a:ext uri="{28A0092B-C50C-407E-A947-70E740481C1C}">
                <a14:useLocalDpi xmlns:a14="http://schemas.microsoft.com/office/drawing/2010/main" val="0"/>
              </a:ext>
            </a:extLst>
          </a:blip>
          <a:srcRect l="11902" t="8511" r="16524"/>
          <a:stretch>
            <a:fillRect/>
          </a:stretch>
        </p:blipFill>
        <p:spPr bwMode="auto">
          <a:xfrm>
            <a:off x="2675468" y="1375812"/>
            <a:ext cx="7010344" cy="4903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2012134"/>
      </p:ext>
    </p:extLst>
  </p:cSld>
  <p:clrMapOvr>
    <a:masterClrMapping/>
  </p:clrMapOvr>
  <p:transition spd="slow" advTm="3000">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03</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项目设计文档</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总体设计文档</a:t>
            </a:r>
            <a:endParaRPr lang="zh-CN" altLang="en-US" sz="1200" dirty="0"/>
          </a:p>
        </p:txBody>
      </p:sp>
      <p:pic>
        <p:nvPicPr>
          <p:cNvPr id="5" name="图片 4"/>
          <p:cNvPicPr>
            <a:picLocks noChangeAspect="1"/>
          </p:cNvPicPr>
          <p:nvPr/>
        </p:nvPicPr>
        <p:blipFill rotWithShape="1">
          <a:blip r:embed="rId6"/>
          <a:srcRect l="28959" t="16381" r="29722" b="3442"/>
          <a:stretch/>
        </p:blipFill>
        <p:spPr>
          <a:xfrm>
            <a:off x="5655734" y="1227666"/>
            <a:ext cx="5037667" cy="5350934"/>
          </a:xfrm>
          <a:prstGeom prst="rect">
            <a:avLst/>
          </a:prstGeom>
        </p:spPr>
      </p:pic>
      <p:graphicFrame>
        <p:nvGraphicFramePr>
          <p:cNvPr id="7" name="表格 6"/>
          <p:cNvGraphicFramePr>
            <a:graphicFrameLocks noGrp="1"/>
          </p:cNvGraphicFramePr>
          <p:nvPr>
            <p:extLst>
              <p:ext uri="{D42A27DB-BD31-4B8C-83A1-F6EECF244321}">
                <p14:modId xmlns:p14="http://schemas.microsoft.com/office/powerpoint/2010/main" val="2001504099"/>
              </p:ext>
            </p:extLst>
          </p:nvPr>
        </p:nvGraphicFramePr>
        <p:xfrm>
          <a:off x="674794" y="2247759"/>
          <a:ext cx="4667673" cy="2880360"/>
        </p:xfrm>
        <a:graphic>
          <a:graphicData uri="http://schemas.openxmlformats.org/drawingml/2006/table">
            <a:tbl>
              <a:tblPr>
                <a:tableStyleId>{5C22544A-7EE6-4342-B048-85BDC9FD1C3A}</a:tableStyleId>
              </a:tblPr>
              <a:tblGrid>
                <a:gridCol w="741259"/>
                <a:gridCol w="847800"/>
                <a:gridCol w="447771"/>
                <a:gridCol w="1093044"/>
                <a:gridCol w="1537799"/>
              </a:tblGrid>
              <a:tr h="686602">
                <a:tc>
                  <a:txBody>
                    <a:bodyPr/>
                    <a:lstStyle/>
                    <a:p>
                      <a:pPr algn="just">
                        <a:lnSpc>
                          <a:spcPct val="150000"/>
                        </a:lnSpc>
                        <a:spcAft>
                          <a:spcPts val="0"/>
                        </a:spcAft>
                      </a:pPr>
                      <a:r>
                        <a:rPr lang="zh-CN" sz="1800" kern="100">
                          <a:effectLst/>
                        </a:rPr>
                        <a:t>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zh-CN" sz="1800" kern="100">
                          <a:effectLst/>
                        </a:rPr>
                        <a:t>日期</a:t>
                      </a:r>
                      <a:endParaRPr lang="zh-CN"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en-US" sz="1800" kern="100">
                          <a:effectLst/>
                        </a:rPr>
                        <a:t>AMD</a:t>
                      </a:r>
                      <a:endParaRPr lang="zh-CN"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800" kern="100">
                          <a:effectLst/>
                        </a:rPr>
                        <a:t>修订者</a:t>
                      </a:r>
                      <a:endParaRPr lang="zh-CN"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800" kern="100">
                          <a:effectLst/>
                        </a:rPr>
                        <a:t>说明</a:t>
                      </a:r>
                      <a:endParaRPr lang="zh-CN"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684473">
                <a:tc>
                  <a:txBody>
                    <a:bodyPr/>
                    <a:lstStyle/>
                    <a:p>
                      <a:pPr algn="just">
                        <a:lnSpc>
                          <a:spcPct val="150000"/>
                        </a:lnSpc>
                        <a:spcAft>
                          <a:spcPts val="0"/>
                        </a:spcAft>
                      </a:pPr>
                      <a:r>
                        <a:rPr lang="zh-CN" sz="1800" kern="100">
                          <a:effectLst/>
                        </a:rPr>
                        <a:t>第</a:t>
                      </a:r>
                      <a:r>
                        <a:rPr lang="en-US" sz="1800" kern="100">
                          <a:effectLst/>
                        </a:rPr>
                        <a:t>0.1</a:t>
                      </a:r>
                      <a:r>
                        <a:rPr lang="zh-CN" sz="1800" kern="100">
                          <a:effectLst/>
                        </a:rPr>
                        <a:t>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11</a:t>
                      </a:r>
                      <a:r>
                        <a:rPr lang="zh-CN" sz="1800" kern="100">
                          <a:effectLst/>
                        </a:rPr>
                        <a:t>月</a:t>
                      </a:r>
                      <a:r>
                        <a:rPr lang="en-US" sz="1800" kern="100">
                          <a:effectLst/>
                        </a:rPr>
                        <a:t>26</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A</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李磊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新建发布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684473">
                <a:tc>
                  <a:txBody>
                    <a:bodyPr/>
                    <a:lstStyle/>
                    <a:p>
                      <a:pPr algn="just">
                        <a:lnSpc>
                          <a:spcPct val="150000"/>
                        </a:lnSpc>
                        <a:spcAft>
                          <a:spcPts val="0"/>
                        </a:spcAft>
                      </a:pPr>
                      <a:r>
                        <a:rPr lang="zh-CN" sz="1800" kern="100">
                          <a:effectLst/>
                        </a:rPr>
                        <a:t>第</a:t>
                      </a:r>
                      <a:r>
                        <a:rPr lang="en-US" sz="1800" kern="100">
                          <a:effectLst/>
                        </a:rPr>
                        <a:t>1.0</a:t>
                      </a:r>
                      <a:r>
                        <a:rPr lang="zh-CN" sz="1800" kern="100">
                          <a:effectLst/>
                        </a:rPr>
                        <a:t>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12</a:t>
                      </a:r>
                      <a:r>
                        <a:rPr lang="zh-CN" sz="1800" kern="100">
                          <a:effectLst/>
                        </a:rPr>
                        <a:t>月</a:t>
                      </a:r>
                      <a:r>
                        <a:rPr lang="en-US" sz="1800" kern="100">
                          <a:effectLst/>
                        </a:rPr>
                        <a:t>23</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M</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李磊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正式发布</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107727962"/>
      </p:ext>
    </p:extLst>
  </p:cSld>
  <p:clrMapOvr>
    <a:masterClrMapping/>
  </p:clrMapOvr>
  <p:transition spd="slow" advTm="3000">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en-US" altLang="zh-CN" sz="2400" b="1" dirty="0" smtClean="0">
                <a:latin typeface="+mn-ea"/>
              </a:rPr>
              <a:t>HIPO</a:t>
            </a:r>
            <a:r>
              <a:rPr lang="zh-CN" altLang="en-US" sz="2400" b="1" dirty="0">
                <a:latin typeface="+mn-ea"/>
              </a:rPr>
              <a:t>图</a:t>
            </a:r>
            <a:endParaRPr lang="zh-CN" altLang="en-US" sz="1200" dirty="0"/>
          </a:p>
        </p:txBody>
      </p:sp>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8083" y="2099733"/>
            <a:ext cx="9029700" cy="3962400"/>
          </a:xfrm>
          <a:prstGeom prst="rect">
            <a:avLst/>
          </a:prstGeom>
        </p:spPr>
      </p:pic>
    </p:spTree>
    <p:extLst>
      <p:ext uri="{BB962C8B-B14F-4D97-AF65-F5344CB8AC3E}">
        <p14:creationId xmlns:p14="http://schemas.microsoft.com/office/powerpoint/2010/main" val="1604294920"/>
      </p:ext>
    </p:extLst>
  </p:cSld>
  <p:clrMapOvr>
    <a:masterClrMapping/>
  </p:clrMapOvr>
  <p:transition spd="slow" advTm="3000">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详细设计文档</a:t>
            </a:r>
            <a:endParaRPr lang="zh-CN" altLang="en-US" sz="1200" dirty="0"/>
          </a:p>
        </p:txBody>
      </p:sp>
      <p:pic>
        <p:nvPicPr>
          <p:cNvPr id="2" name="图片 1"/>
          <p:cNvPicPr>
            <a:picLocks noChangeAspect="1"/>
          </p:cNvPicPr>
          <p:nvPr/>
        </p:nvPicPr>
        <p:blipFill rotWithShape="1">
          <a:blip r:embed="rId6"/>
          <a:srcRect l="29028" t="15493" r="29861" b="3948"/>
          <a:stretch/>
        </p:blipFill>
        <p:spPr>
          <a:xfrm>
            <a:off x="6097952" y="953863"/>
            <a:ext cx="5391314" cy="5782913"/>
          </a:xfrm>
          <a:prstGeom prst="rect">
            <a:avLst/>
          </a:prstGeom>
        </p:spPr>
      </p:pic>
      <p:graphicFrame>
        <p:nvGraphicFramePr>
          <p:cNvPr id="4" name="表格 3"/>
          <p:cNvGraphicFramePr>
            <a:graphicFrameLocks noGrp="1"/>
          </p:cNvGraphicFramePr>
          <p:nvPr>
            <p:extLst>
              <p:ext uri="{D42A27DB-BD31-4B8C-83A1-F6EECF244321}">
                <p14:modId xmlns:p14="http://schemas.microsoft.com/office/powerpoint/2010/main" val="4126153744"/>
              </p:ext>
            </p:extLst>
          </p:nvPr>
        </p:nvGraphicFramePr>
        <p:xfrm>
          <a:off x="127000" y="2011539"/>
          <a:ext cx="5877819" cy="3352800"/>
        </p:xfrm>
        <a:graphic>
          <a:graphicData uri="http://schemas.openxmlformats.org/drawingml/2006/table">
            <a:tbl>
              <a:tblPr>
                <a:tableStyleId>{5C22544A-7EE6-4342-B048-85BDC9FD1C3A}</a:tableStyleId>
              </a:tblPr>
              <a:tblGrid>
                <a:gridCol w="1480835"/>
                <a:gridCol w="1481525"/>
                <a:gridCol w="1481525"/>
                <a:gridCol w="1433934"/>
              </a:tblGrid>
              <a:tr h="0">
                <a:tc>
                  <a:txBody>
                    <a:bodyPr/>
                    <a:lstStyle/>
                    <a:p>
                      <a:pPr algn="just">
                        <a:spcAft>
                          <a:spcPts val="0"/>
                        </a:spcAft>
                        <a:tabLst>
                          <a:tab pos="5267960" algn="r"/>
                        </a:tabLst>
                      </a:pPr>
                      <a:r>
                        <a:rPr lang="zh-CN" sz="2000" kern="100" dirty="0">
                          <a:effectLst/>
                        </a:rPr>
                        <a:t>版本号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修改人员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修改时间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0.1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2020.12.11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初步编写</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2020.12.13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正式发布</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1.1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2020.12.20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实现阶段修改</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1.2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实现阶段进度更新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a:effectLst/>
                        </a:rPr>
                        <a:t>1.3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G01</a:t>
                      </a:r>
                      <a:r>
                        <a:rPr lang="zh-CN" sz="2000" kern="100">
                          <a:effectLst/>
                        </a:rPr>
                        <a:t>全组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a:effectLst/>
                        </a:rPr>
                        <a:t>2020.1.13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a:effectLst/>
                        </a:rPr>
                        <a:t>实现阶段进度更新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tabLst>
                          <a:tab pos="5267960" algn="r"/>
                        </a:tabLst>
                      </a:pPr>
                      <a:r>
                        <a:rPr lang="en-US" sz="2000" kern="100" dirty="0">
                          <a:effectLst/>
                        </a:rPr>
                        <a:t>1.4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dirty="0">
                          <a:effectLst/>
                        </a:rPr>
                        <a:t>G01</a:t>
                      </a:r>
                      <a:r>
                        <a:rPr lang="zh-CN" sz="2000" kern="100" dirty="0">
                          <a:effectLst/>
                        </a:rPr>
                        <a:t>全组</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en-US" sz="2000" kern="100" dirty="0">
                          <a:effectLst/>
                        </a:rPr>
                        <a:t>2020.1.13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5267960" algn="r"/>
                        </a:tabLst>
                      </a:pPr>
                      <a:r>
                        <a:rPr lang="zh-CN" sz="2000" kern="100" dirty="0">
                          <a:effectLst/>
                        </a:rPr>
                        <a:t>相关设计算法补充完毕</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186357466"/>
      </p:ext>
    </p:extLst>
  </p:cSld>
  <p:clrMapOvr>
    <a:masterClrMapping/>
  </p:clrMapOvr>
  <p:transition spd="slow" advTm="3000">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en-US" altLang="zh-CN" sz="2400" b="1" dirty="0" smtClean="0">
                <a:latin typeface="+mn-ea"/>
              </a:rPr>
              <a:t>PDL</a:t>
            </a:r>
            <a:endParaRPr lang="zh-CN" altLang="en-US" sz="1200" dirty="0"/>
          </a:p>
        </p:txBody>
      </p:sp>
      <p:pic>
        <p:nvPicPr>
          <p:cNvPr id="4" name="图片 3"/>
          <p:cNvPicPr>
            <a:picLocks noChangeAspect="1"/>
          </p:cNvPicPr>
          <p:nvPr/>
        </p:nvPicPr>
        <p:blipFill rotWithShape="1">
          <a:blip r:embed="rId6"/>
          <a:srcRect l="28820" t="16508" r="29861" b="16636"/>
          <a:stretch/>
        </p:blipFill>
        <p:spPr>
          <a:xfrm>
            <a:off x="2567325" y="1168580"/>
            <a:ext cx="6129867" cy="5429310"/>
          </a:xfrm>
          <a:prstGeom prst="rect">
            <a:avLst/>
          </a:prstGeom>
        </p:spPr>
      </p:pic>
    </p:spTree>
    <p:extLst>
      <p:ext uri="{BB962C8B-B14F-4D97-AF65-F5344CB8AC3E}">
        <p14:creationId xmlns:p14="http://schemas.microsoft.com/office/powerpoint/2010/main" val="3888343016"/>
      </p:ext>
    </p:extLst>
  </p:cSld>
  <p:clrMapOvr>
    <a:masterClrMapping/>
  </p:clrMapOvr>
  <p:transition spd="slow" advTm="3000">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数据库设计文档</a:t>
            </a:r>
            <a:endParaRPr lang="zh-CN" altLang="en-US" sz="1200" dirty="0"/>
          </a:p>
        </p:txBody>
      </p:sp>
      <p:pic>
        <p:nvPicPr>
          <p:cNvPr id="4" name="图片 3"/>
          <p:cNvPicPr>
            <a:picLocks noChangeAspect="1"/>
          </p:cNvPicPr>
          <p:nvPr/>
        </p:nvPicPr>
        <p:blipFill rotWithShape="1">
          <a:blip r:embed="rId6"/>
          <a:srcRect l="29722" t="20440" r="30070" b="3696"/>
          <a:stretch/>
        </p:blipFill>
        <p:spPr>
          <a:xfrm>
            <a:off x="7052733" y="953863"/>
            <a:ext cx="4902200" cy="5063066"/>
          </a:xfrm>
          <a:prstGeom prst="rect">
            <a:avLst/>
          </a:prstGeom>
        </p:spPr>
      </p:pic>
      <p:pic>
        <p:nvPicPr>
          <p:cNvPr id="11266" name="图片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937" y="2122020"/>
            <a:ext cx="6553200"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图片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442" y="2313238"/>
            <a:ext cx="6440695" cy="3703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图片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7091" y="2437289"/>
            <a:ext cx="6155395" cy="342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8379618"/>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additive="base">
                                        <p:cTn id="7" dur="500" fill="hold"/>
                                        <p:tgtEl>
                                          <p:spTgt spid="11267"/>
                                        </p:tgtEl>
                                        <p:attrNameLst>
                                          <p:attrName>ppt_x</p:attrName>
                                        </p:attrNameLst>
                                      </p:cBhvr>
                                      <p:tavLst>
                                        <p:tav tm="0">
                                          <p:val>
                                            <p:strVal val="#ppt_x"/>
                                          </p:val>
                                        </p:tav>
                                        <p:tav tm="100000">
                                          <p:val>
                                            <p:strVal val="#ppt_x"/>
                                          </p:val>
                                        </p:tav>
                                      </p:tavLst>
                                    </p:anim>
                                    <p:anim calcmode="lin" valueType="num">
                                      <p:cBhvr additive="base">
                                        <p:cTn id="8"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68"/>
                                        </p:tgtEl>
                                        <p:attrNameLst>
                                          <p:attrName>style.visibility</p:attrName>
                                        </p:attrNameLst>
                                      </p:cBhvr>
                                      <p:to>
                                        <p:strVal val="visible"/>
                                      </p:to>
                                    </p:set>
                                    <p:anim calcmode="lin" valueType="num">
                                      <p:cBhvr additive="base">
                                        <p:cTn id="13" dur="500" fill="hold"/>
                                        <p:tgtEl>
                                          <p:spTgt spid="11268"/>
                                        </p:tgtEl>
                                        <p:attrNameLst>
                                          <p:attrName>ppt_x</p:attrName>
                                        </p:attrNameLst>
                                      </p:cBhvr>
                                      <p:tavLst>
                                        <p:tav tm="0">
                                          <p:val>
                                            <p:strVal val="#ppt_x"/>
                                          </p:val>
                                        </p:tav>
                                        <p:tav tm="100000">
                                          <p:val>
                                            <p:strVal val="#ppt_x"/>
                                          </p:val>
                                        </p:tav>
                                      </p:tavLst>
                                    </p:anim>
                                    <p:anim calcmode="lin" valueType="num">
                                      <p:cBhvr additive="base">
                                        <p:cTn id="14"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项目设计文档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算法设计</a:t>
            </a:r>
            <a:endParaRPr lang="zh-CN" altLang="en-US" sz="1200" dirty="0"/>
          </a:p>
        </p:txBody>
      </p:sp>
      <p:sp>
        <p:nvSpPr>
          <p:cNvPr id="2" name="矩形 1"/>
          <p:cNvSpPr/>
          <p:nvPr/>
        </p:nvSpPr>
        <p:spPr>
          <a:xfrm>
            <a:off x="1033270" y="2033601"/>
            <a:ext cx="2031325" cy="369332"/>
          </a:xfrm>
          <a:prstGeom prst="rect">
            <a:avLst/>
          </a:prstGeom>
        </p:spPr>
        <p:txBody>
          <a:bodyPr wrap="none">
            <a:spAutoFit/>
          </a:bodyPr>
          <a:lstStyle/>
          <a:p>
            <a:r>
              <a:rPr lang="zh-CN" altLang="zh-CN" kern="100" dirty="0">
                <a:latin typeface="Calibri" panose="020F0502020204030204" pitchFamily="34" charset="0"/>
                <a:ea typeface="宋体" panose="02010600030101010101" pitchFamily="2" charset="-122"/>
                <a:cs typeface="Times New Roman" panose="02020603050405020304" pitchFamily="18" charset="0"/>
              </a:rPr>
              <a:t>论坛模块设计说明</a:t>
            </a:r>
            <a:endParaRPr lang="zh-CN" altLang="en-US" dirty="0"/>
          </a:p>
        </p:txBody>
      </p:sp>
      <p:sp>
        <p:nvSpPr>
          <p:cNvPr id="5" name="矩形 4"/>
          <p:cNvSpPr/>
          <p:nvPr/>
        </p:nvSpPr>
        <p:spPr>
          <a:xfrm>
            <a:off x="880533" y="2402933"/>
            <a:ext cx="4478867" cy="3113994"/>
          </a:xfrm>
          <a:prstGeom prst="rect">
            <a:avLst/>
          </a:prstGeom>
        </p:spPr>
        <p:txBody>
          <a:bodyPr wrap="square">
            <a:spAutoFit/>
          </a:bodyPr>
          <a:lstStyle/>
          <a:p>
            <a:pPr algn="just">
              <a:lnSpc>
                <a:spcPct val="173000"/>
              </a:lnSpc>
              <a:spcBef>
                <a:spcPts val="1300"/>
              </a:spcBef>
              <a:spcAft>
                <a:spcPts val="1300"/>
              </a:spcAft>
            </a:pPr>
            <a:r>
              <a:rPr lang="zh-CN" altLang="zh-CN" sz="2400" b="1" kern="100" dirty="0">
                <a:latin typeface="Arial" panose="020B0604020202020204" pitchFamily="34" charset="0"/>
                <a:ea typeface="黑体" panose="02010609060101010101" pitchFamily="49" charset="-122"/>
                <a:cs typeface="Times New Roman" panose="02020603050405020304" pitchFamily="18" charset="0"/>
              </a:rPr>
              <a:t>算法</a:t>
            </a:r>
          </a:p>
          <a:p>
            <a:pPr indent="266700"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详细说明：利用</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discuz</a:t>
            </a:r>
            <a:r>
              <a:rPr lang="zh-CN" altLang="zh-CN" kern="100" dirty="0">
                <a:latin typeface="Calibri" panose="020F0502020204030204" pitchFamily="34" charset="0"/>
                <a:ea typeface="宋体" panose="02010600030101010101" pitchFamily="2" charset="-122"/>
                <a:cs typeface="Times New Roman" panose="02020603050405020304" pitchFamily="18" charset="0"/>
              </a:rPr>
              <a:t>快速搭建论坛框架生成相应要求的论坛前端</a:t>
            </a:r>
          </a:p>
          <a:p>
            <a:pPr indent="266700" algn="just">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目前处于本地搭建，所以代码都还放置于本地端口当中，论坛所选的</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discuzz</a:t>
            </a:r>
            <a:r>
              <a:rPr lang="zh-CN" altLang="zh-CN" kern="100" dirty="0">
                <a:latin typeface="Calibri" panose="020F0502020204030204" pitchFamily="34" charset="0"/>
                <a:ea typeface="宋体" panose="02010600030101010101" pitchFamily="2" charset="-122"/>
                <a:cs typeface="Times New Roman" panose="02020603050405020304" pitchFamily="18" charset="0"/>
              </a:rPr>
              <a:t>是要有正式的域名来搭建查看效果，所以目前先采用了</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xampp</a:t>
            </a:r>
            <a:r>
              <a:rPr lang="zh-CN" altLang="zh-CN" kern="100" dirty="0">
                <a:latin typeface="Calibri" panose="020F0502020204030204" pitchFamily="34" charset="0"/>
                <a:ea typeface="宋体" panose="02010600030101010101" pitchFamily="2" charset="-122"/>
                <a:cs typeface="Times New Roman" panose="02020603050405020304" pitchFamily="18" charset="0"/>
              </a:rPr>
              <a:t>协助搭建本地的论坛，利用相关工具协助调整论坛样式；</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0" name="矩形 9"/>
          <p:cNvSpPr/>
          <p:nvPr/>
        </p:nvSpPr>
        <p:spPr>
          <a:xfrm>
            <a:off x="5529262" y="1338130"/>
            <a:ext cx="2031325" cy="369332"/>
          </a:xfrm>
          <a:prstGeom prst="rect">
            <a:avLst/>
          </a:prstGeom>
        </p:spPr>
        <p:txBody>
          <a:bodyPr wrap="none">
            <a:spAutoFit/>
          </a:bodyPr>
          <a:lstStyle/>
          <a:p>
            <a:r>
              <a:rPr lang="zh-CN" altLang="zh-CN" kern="100" dirty="0">
                <a:latin typeface="Calibri" panose="020F0502020204030204" pitchFamily="34" charset="0"/>
                <a:ea typeface="宋体" panose="02010600030101010101" pitchFamily="2" charset="-122"/>
                <a:cs typeface="Times New Roman" panose="02020603050405020304" pitchFamily="18" charset="0"/>
              </a:rPr>
              <a:t>攻略模块设计说明</a:t>
            </a:r>
            <a:endParaRPr lang="zh-CN" altLang="en-US" dirty="0"/>
          </a:p>
        </p:txBody>
      </p:sp>
      <p:sp>
        <p:nvSpPr>
          <p:cNvPr id="11" name="矩形 10"/>
          <p:cNvSpPr/>
          <p:nvPr/>
        </p:nvSpPr>
        <p:spPr>
          <a:xfrm>
            <a:off x="5359400" y="1776527"/>
            <a:ext cx="6096000" cy="646331"/>
          </a:xfrm>
          <a:prstGeom prst="rect">
            <a:avLst/>
          </a:prstGeom>
        </p:spPr>
        <p:txBody>
          <a:bodyPr>
            <a:spAutoFit/>
          </a:bodyPr>
          <a:lstStyle/>
          <a:p>
            <a:pPr indent="266700"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详细说明：利用</a:t>
            </a:r>
            <a:r>
              <a:rPr lang="en-US" altLang="zh-CN" kern="100" dirty="0">
                <a:latin typeface="Calibri" panose="020F0502020204030204" pitchFamily="34" charset="0"/>
                <a:ea typeface="宋体" panose="02010600030101010101" pitchFamily="2" charset="-122"/>
                <a:cs typeface="Times New Roman" panose="02020603050405020304" pitchFamily="18" charset="0"/>
              </a:rPr>
              <a:t>Vue.js</a:t>
            </a:r>
            <a:r>
              <a:rPr lang="zh-CN" altLang="zh-CN" kern="100" dirty="0">
                <a:latin typeface="Calibri" panose="020F0502020204030204" pitchFamily="34" charset="0"/>
                <a:ea typeface="宋体" panose="02010600030101010101" pitchFamily="2" charset="-122"/>
                <a:cs typeface="Times New Roman" panose="02020603050405020304" pitchFamily="18" charset="0"/>
              </a:rPr>
              <a:t>来构建前端框架，使用</a:t>
            </a:r>
            <a:r>
              <a:rPr lang="en-US" altLang="zh-CN" kern="100" dirty="0">
                <a:latin typeface="Calibri" panose="020F0502020204030204" pitchFamily="34" charset="0"/>
                <a:ea typeface="宋体" panose="02010600030101010101" pitchFamily="2" charset="-122"/>
                <a:cs typeface="Times New Roman" panose="02020603050405020304" pitchFamily="18" charset="0"/>
              </a:rPr>
              <a:t>MySQL</a:t>
            </a:r>
            <a:r>
              <a:rPr lang="zh-CN" altLang="zh-CN" kern="100" dirty="0">
                <a:latin typeface="Calibri" panose="020F0502020204030204" pitchFamily="34" charset="0"/>
                <a:ea typeface="宋体" panose="02010600030101010101" pitchFamily="2" charset="-122"/>
                <a:cs typeface="Times New Roman" panose="02020603050405020304" pitchFamily="18" charset="0"/>
              </a:rPr>
              <a:t>来与数据库交互。</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2" name="矩形 11"/>
          <p:cNvSpPr/>
          <p:nvPr/>
        </p:nvSpPr>
        <p:spPr>
          <a:xfrm>
            <a:off x="5529262" y="2515561"/>
            <a:ext cx="2723823" cy="369332"/>
          </a:xfrm>
          <a:prstGeom prst="rect">
            <a:avLst/>
          </a:prstGeom>
        </p:spPr>
        <p:txBody>
          <a:bodyPr wrap="none">
            <a:spAutoFit/>
          </a:bodyPr>
          <a:lstStyle/>
          <a:p>
            <a:r>
              <a:rPr lang="zh-CN" altLang="zh-CN" kern="100" dirty="0">
                <a:latin typeface="Calibri" panose="020F0502020204030204" pitchFamily="34" charset="0"/>
                <a:ea typeface="宋体" panose="02010600030101010101" pitchFamily="2" charset="-122"/>
                <a:cs typeface="Times New Roman" panose="02020603050405020304" pitchFamily="18" charset="0"/>
              </a:rPr>
              <a:t>用户管理员模块设计说明</a:t>
            </a:r>
            <a:endParaRPr lang="zh-CN" altLang="en-US" dirty="0"/>
          </a:p>
        </p:txBody>
      </p:sp>
      <p:sp>
        <p:nvSpPr>
          <p:cNvPr id="14" name="Rectangle 7"/>
          <p:cNvSpPr>
            <a:spLocks noChangeArrowheads="1"/>
          </p:cNvSpPr>
          <p:nvPr/>
        </p:nvSpPr>
        <p:spPr bwMode="auto">
          <a:xfrm>
            <a:off x="5730018" y="2977596"/>
            <a:ext cx="5046133" cy="3785652"/>
          </a:xfrm>
          <a:prstGeom prst="rect">
            <a:avLst/>
          </a:prstGeom>
          <a:solidFill>
            <a:srgbClr val="01162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lvl1pPr indent="26670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zh-CN" altLang="zh-CN" sz="1200" b="0" i="0" u="none" strike="noStrike" cap="none" normalizeH="0" baseline="0" dirty="0" smtClean="0">
                <a:ln>
                  <a:noFill/>
                </a:ln>
                <a:solidFill>
                  <a:schemeClr val="bg1"/>
                </a:solidFill>
                <a:effectLst/>
                <a:latin typeface="Calibri" panose="020F0502020204030204" pitchFamily="34" charset="0"/>
                <a:ea typeface="宋体" panose="02010600030101010101" pitchFamily="2" charset="-122"/>
                <a:cs typeface="Calibri" panose="020F0502020204030204" pitchFamily="34" charset="0"/>
              </a:rPr>
              <a:t>后端相关接口：</a:t>
            </a:r>
            <a:endParaRPr kumimoji="0" lang="zh-CN" altLang="zh-CN" sz="800" b="0" i="0" u="none" strike="noStrike" cap="none" normalizeH="0" baseline="0" dirty="0" smtClean="0">
              <a:ln>
                <a:noFill/>
              </a:ln>
              <a:solidFill>
                <a:schemeClr val="bg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zh-CN" altLang="zh-CN" sz="1200" b="0" i="0" u="none" strike="noStrike" cap="none" normalizeH="0" baseline="0" dirty="0" smtClean="0">
                <a:ln>
                  <a:noFill/>
                </a:ln>
                <a:solidFill>
                  <a:schemeClr val="bg1"/>
                </a:solidFill>
                <a:effectLst/>
                <a:latin typeface="Calibri" panose="020F0502020204030204" pitchFamily="34" charset="0"/>
                <a:ea typeface="宋体" panose="02010600030101010101" pitchFamily="2" charset="-122"/>
                <a:cs typeface="Calibri" panose="020F0502020204030204" pitchFamily="34" charset="0"/>
              </a:rPr>
              <a:t>登陆：</a:t>
            </a:r>
            <a:endParaRPr kumimoji="0" lang="zh-CN" altLang="zh-CN" sz="800" b="0" i="0" u="none" strike="noStrike" cap="none" normalizeH="0" baseline="0" dirty="0" smtClean="0">
              <a:ln>
                <a:noFill/>
              </a:ln>
              <a:solidFill>
                <a:schemeClr val="bg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@Query</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name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"login"</a:t>
            </a:r>
            <a:r>
              <a:rPr kumimoji="0" lang="en-US" altLang="zh-CN" sz="900" b="0" i="0" u="none" strike="noStrike" cap="none" normalizeH="0" baseline="0" dirty="0"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nativeQuery</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1" u="none" strike="noStrike" cap="none" normalizeH="0" baseline="0" dirty="0" err="1" smtClean="0">
                <a:ln>
                  <a:noFill/>
                </a:ln>
                <a:solidFill>
                  <a:srgbClr val="FF5874"/>
                </a:solidFill>
                <a:effectLst/>
                <a:latin typeface="Courier New" panose="02070309020205020404" pitchFamily="49" charset="0"/>
                <a:cs typeface="Courier New" panose="02070309020205020404" pitchFamily="49" charset="0"/>
              </a:rPr>
              <a:t>true</a:t>
            </a:r>
            <a:r>
              <a:rPr kumimoji="0" lang="en-US" altLang="zh-CN" sz="900" b="0" i="0" u="none" strike="noStrike" cap="none" normalizeH="0" baseline="0" dirty="0" err="1"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value</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"select * from admin where username=:username and password=:password"</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br>
            <a:r>
              <a:rPr kumimoji="0" lang="en-US" altLang="zh-CN" sz="900" b="0" i="0" u="none" strike="noStrike" cap="none" normalizeH="0" baseline="0" dirty="0" smtClean="0">
                <a:ln>
                  <a:noFill/>
                </a:ln>
                <a:solidFill>
                  <a:srgbClr val="FFCB8B"/>
                </a:solidFill>
                <a:effectLst/>
                <a:latin typeface="Courier New" panose="02070309020205020404" pitchFamily="49" charset="0"/>
                <a:cs typeface="Courier New" panose="02070309020205020404" pitchFamily="49" charset="0"/>
              </a:rPr>
              <a:t>Admin </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login</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Param</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"username"</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 String username</a:t>
            </a:r>
            <a:r>
              <a:rPr kumimoji="0" lang="en-US" altLang="zh-CN" sz="900" b="0" i="0" u="none" strike="noStrike" cap="none" normalizeH="0" baseline="0" dirty="0" smtClean="0">
                <a:ln>
                  <a:noFill/>
                </a:ln>
                <a:solidFill>
                  <a:srgbClr val="5F7E97"/>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cs typeface="Courier New" panose="02070309020205020404" pitchFamily="49" charset="0"/>
              </a:rPr>
              <a:t>Param</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 String password);</a:t>
            </a:r>
            <a:r>
              <a:rPr kumimoji="0" lang="en-US" altLang="zh-CN" sz="8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GetMapping</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ea typeface="宋体" panose="02010600030101010101" pitchFamily="2" charset="-122"/>
                <a:cs typeface="Courier New" panose="02070309020205020404" pitchFamily="49" charset="0"/>
              </a:rPr>
              <a:t>"/login"</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ResponseBody</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1"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public </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Admin login(String </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String</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password){</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1"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return </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adminService</a:t>
            </a:r>
            <a:r>
              <a:rPr kumimoji="0" lang="en-US" altLang="zh-CN" sz="900" b="0" i="0" u="none" strike="noStrike" cap="none" normalizeH="0" baseline="0" dirty="0" err="1"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login</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endParaRPr kumimoji="0" lang="en-US" altLang="zh-CN" sz="800" b="0" i="0" u="none" strike="noStrike" cap="none" normalizeH="0" baseline="0" dirty="0" smtClean="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zh-CN" altLang="en-US" sz="1200" b="0" i="0" u="none" strike="noStrike" cap="none" normalizeH="0" baseline="0" dirty="0" smtClean="0">
                <a:ln>
                  <a:noFill/>
                </a:ln>
                <a:solidFill>
                  <a:schemeClr val="bg1"/>
                </a:solidFill>
                <a:effectLst/>
                <a:latin typeface="Calibri" panose="020F0502020204030204" pitchFamily="34" charset="0"/>
                <a:ea typeface="宋体" panose="02010600030101010101" pitchFamily="2" charset="-122"/>
                <a:cs typeface="Calibri" panose="020F0502020204030204" pitchFamily="34" charset="0"/>
              </a:rPr>
              <a:t>注册：</a:t>
            </a:r>
            <a:endParaRPr kumimoji="0" lang="zh-CN" altLang="en-US" sz="800" b="0" i="0" u="none" strike="noStrike" cap="none" normalizeH="0" baseline="0" dirty="0" smtClean="0">
              <a:ln>
                <a:noFill/>
              </a:ln>
              <a:solidFill>
                <a:schemeClr val="bg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@Query</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name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"register"</a:t>
            </a:r>
            <a:r>
              <a:rPr kumimoji="0" lang="en-US" altLang="zh-CN" sz="900" b="0" i="0" u="none" strike="noStrike" cap="none" normalizeH="0" baseline="0" dirty="0"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nativeQuery</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1" u="none" strike="noStrike" cap="none" normalizeH="0" baseline="0" dirty="0" err="1" smtClean="0">
                <a:ln>
                  <a:noFill/>
                </a:ln>
                <a:solidFill>
                  <a:srgbClr val="FF5874"/>
                </a:solidFill>
                <a:effectLst/>
                <a:latin typeface="Courier New" panose="02070309020205020404" pitchFamily="49" charset="0"/>
                <a:cs typeface="Courier New" panose="02070309020205020404" pitchFamily="49" charset="0"/>
              </a:rPr>
              <a:t>true</a:t>
            </a:r>
            <a:r>
              <a:rPr kumimoji="0" lang="en-US" altLang="zh-CN" sz="900" b="0" i="0" u="none" strike="noStrike" cap="none" normalizeH="0" baseline="0" dirty="0" err="1"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value</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C792EA"/>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"insert into admin(</a:t>
            </a:r>
            <a:r>
              <a:rPr kumimoji="0" lang="en-US" altLang="zh-CN" sz="900" b="0" i="0" u="none" strike="noStrike" cap="none" normalizeH="0" baseline="0" dirty="0" err="1" smtClean="0">
                <a:ln>
                  <a:noFill/>
                </a:ln>
                <a:solidFill>
                  <a:srgbClr val="ECC48D"/>
                </a:solidFill>
                <a:effectLst/>
                <a:latin typeface="Courier New" panose="02070309020205020404" pitchFamily="49" charset="0"/>
                <a:cs typeface="Courier New" panose="02070309020205020404" pitchFamily="49" charset="0"/>
              </a:rPr>
              <a:t>username,password</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 values (</a:t>
            </a:r>
            <a:r>
              <a:rPr kumimoji="0" lang="en-US" altLang="zh-CN" sz="900" b="0" i="0" u="none" strike="noStrike" cap="none" normalizeH="0" baseline="0" dirty="0" smtClean="0">
                <a:ln>
                  <a:noFill/>
                </a:ln>
                <a:solidFill>
                  <a:srgbClr val="7FDBCA"/>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cs typeface="Courier New" panose="02070309020205020404" pitchFamily="49" charset="0"/>
              </a:rPr>
              <a:t>username</a:t>
            </a:r>
            <a:r>
              <a:rPr kumimoji="0" lang="en-US" altLang="zh-CN" sz="900" b="0" i="0" u="none" strike="noStrike" cap="none" normalizeH="0" baseline="0" dirty="0" err="1" smtClean="0">
                <a:ln>
                  <a:noFill/>
                </a:ln>
                <a:solidFill>
                  <a:srgbClr val="ECC48D"/>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cs typeface="Courier New" panose="02070309020205020404" pitchFamily="49" charset="0"/>
              </a:rPr>
              <a:t>:password</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br>
            <a:r>
              <a:rPr kumimoji="0" lang="en-US" altLang="zh-CN" sz="900" b="0" i="0" u="none" strike="noStrike" cap="none" normalizeH="0" baseline="0" dirty="0" smtClean="0">
                <a:ln>
                  <a:noFill/>
                </a:ln>
                <a:solidFill>
                  <a:srgbClr val="FFCB8B"/>
                </a:solidFill>
                <a:effectLst/>
                <a:latin typeface="Courier New" panose="02070309020205020404" pitchFamily="49" charset="0"/>
                <a:cs typeface="Courier New" panose="02070309020205020404" pitchFamily="49" charset="0"/>
              </a:rPr>
              <a:t>Admin </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register</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Param</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"username"</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FFCB8B"/>
                </a:solidFill>
                <a:effectLst/>
                <a:latin typeface="Courier New" panose="02070309020205020404" pitchFamily="49" charset="0"/>
                <a:cs typeface="Courier New" panose="02070309020205020404" pitchFamily="49" charset="0"/>
              </a:rPr>
              <a:t>String </a:t>
            </a:r>
            <a:r>
              <a:rPr kumimoji="0" lang="en-US" altLang="zh-CN" sz="900" b="0" i="0" u="none" strike="noStrike" cap="none" normalizeH="0" baseline="0" dirty="0" smtClean="0">
                <a:ln>
                  <a:noFill/>
                </a:ln>
                <a:solidFill>
                  <a:srgbClr val="7FDBCA"/>
                </a:solidFill>
                <a:effectLst/>
                <a:latin typeface="Courier New" panose="02070309020205020404" pitchFamily="49" charset="0"/>
                <a:cs typeface="Courier New" panose="02070309020205020404" pitchFamily="49" charset="0"/>
              </a:rPr>
              <a:t>username</a:t>
            </a:r>
            <a:r>
              <a:rPr kumimoji="0" lang="en-US" altLang="zh-CN" sz="900" b="0" i="0" u="none" strike="noStrike" cap="none" normalizeH="0" baseline="0" dirty="0" smtClean="0">
                <a:ln>
                  <a:noFill/>
                </a:ln>
                <a:solidFill>
                  <a:srgbClr val="5F7E97"/>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cs typeface="Courier New" panose="02070309020205020404" pitchFamily="49" charset="0"/>
              </a:rPr>
              <a:t>Param</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900" b="0" i="0" u="none" strike="noStrike" cap="none" normalizeH="0" baseline="0" dirty="0" smtClean="0">
                <a:ln>
                  <a:noFill/>
                </a:ln>
                <a:solidFill>
                  <a:srgbClr val="ECC48D"/>
                </a:solidFill>
                <a:effectLst/>
                <a:latin typeface="Courier New" panose="02070309020205020404" pitchFamily="49" charset="0"/>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 </a:t>
            </a:r>
            <a:r>
              <a:rPr kumimoji="0" lang="en-US" altLang="zh-CN" sz="900" b="0" i="0" u="none" strike="noStrike" cap="none" normalizeH="0" baseline="0" dirty="0" smtClean="0">
                <a:ln>
                  <a:noFill/>
                </a:ln>
                <a:solidFill>
                  <a:srgbClr val="FFCB8B"/>
                </a:solidFill>
                <a:effectLst/>
                <a:latin typeface="Courier New" panose="02070309020205020404" pitchFamily="49" charset="0"/>
                <a:cs typeface="Courier New" panose="02070309020205020404" pitchFamily="49" charset="0"/>
              </a:rPr>
              <a:t>String </a:t>
            </a:r>
            <a:r>
              <a:rPr kumimoji="0" lang="en-US" altLang="zh-CN" sz="900" b="0" i="0" u="none" strike="noStrike" cap="none" normalizeH="0" baseline="0" dirty="0" smtClean="0">
                <a:ln>
                  <a:noFill/>
                </a:ln>
                <a:solidFill>
                  <a:srgbClr val="7FDBCA"/>
                </a:solidFill>
                <a:effectLst/>
                <a:latin typeface="Courier New" panose="02070309020205020404" pitchFamily="49" charset="0"/>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cs typeface="Courier New" panose="02070309020205020404" pitchFamily="49" charset="0"/>
              </a:rPr>
              <a:t>);</a:t>
            </a:r>
            <a:r>
              <a:rPr kumimoji="0" lang="en-US" altLang="zh-CN" sz="8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GetMapping</a:t>
            </a: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value </a:t>
            </a:r>
            <a:r>
              <a:rPr kumimoji="0" lang="en-US" altLang="zh-CN" sz="900" b="0" i="0"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0" u="none" strike="noStrike" cap="none" normalizeH="0" baseline="0" dirty="0" smtClean="0">
                <a:ln>
                  <a:noFill/>
                </a:ln>
                <a:solidFill>
                  <a:srgbClr val="ECC48D"/>
                </a:solidFill>
                <a:effectLst/>
                <a:latin typeface="Courier New" panose="02070309020205020404" pitchFamily="49" charset="0"/>
                <a:ea typeface="宋体" panose="02010600030101010101" pitchFamily="2" charset="-122"/>
                <a:cs typeface="Courier New" panose="02070309020205020404" pitchFamily="49" charset="0"/>
              </a:rPr>
              <a:t>"/register"</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ResponseBody</a:t>
            </a: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
            </a:r>
            <a:b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1"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public </a:t>
            </a:r>
            <a:r>
              <a:rPr kumimoji="0" lang="en-US" altLang="zh-CN" sz="900" b="0" i="0" u="none" strike="noStrike" cap="none" normalizeH="0" baseline="0" dirty="0" smtClean="0">
                <a:ln>
                  <a:noFill/>
                </a:ln>
                <a:solidFill>
                  <a:srgbClr val="FFCB8B"/>
                </a:solidFill>
                <a:effectLst/>
                <a:latin typeface="Courier New" panose="02070309020205020404" pitchFamily="49" charset="0"/>
                <a:ea typeface="宋体" panose="02010600030101010101" pitchFamily="2" charset="-122"/>
                <a:cs typeface="Courier New" panose="02070309020205020404" pitchFamily="49" charset="0"/>
              </a:rPr>
              <a:t>Admin </a:t>
            </a:r>
            <a:r>
              <a:rPr kumimoji="0" lang="en-US" altLang="zh-CN" sz="900" b="0" i="0" u="none" strike="noStrike" cap="none" normalizeH="0" baseline="0" dirty="0"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register</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smtClean="0">
                <a:ln>
                  <a:noFill/>
                </a:ln>
                <a:solidFill>
                  <a:srgbClr val="FFCB8B"/>
                </a:solidFill>
                <a:effectLst/>
                <a:latin typeface="Courier New" panose="02070309020205020404" pitchFamily="49" charset="0"/>
                <a:ea typeface="宋体" panose="02010600030101010101" pitchFamily="2" charset="-122"/>
                <a:cs typeface="Courier New" panose="02070309020205020404" pitchFamily="49" charset="0"/>
              </a:rPr>
              <a:t>String </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FFCB8B"/>
                </a:solidFill>
                <a:effectLst/>
                <a:latin typeface="Courier New" panose="02070309020205020404" pitchFamily="49" charset="0"/>
                <a:ea typeface="宋体" panose="02010600030101010101" pitchFamily="2" charset="-122"/>
                <a:cs typeface="Courier New" panose="02070309020205020404" pitchFamily="49" charset="0"/>
              </a:rPr>
              <a:t>String</a:t>
            </a:r>
            <a:r>
              <a:rPr kumimoji="0" lang="en-US" altLang="zh-CN" sz="900" b="0" i="0" u="none" strike="noStrike" cap="none" normalizeH="0" baseline="0" dirty="0" smtClean="0">
                <a:ln>
                  <a:noFill/>
                </a:ln>
                <a:solidFill>
                  <a:srgbClr val="FFCB8B"/>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0" u="none" strike="noStrike" cap="none" normalizeH="0" baseline="0" dirty="0"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adminService</a:t>
            </a:r>
            <a:r>
              <a:rPr kumimoji="0" lang="en-US" altLang="zh-CN" sz="900" b="0" i="0" u="none" strike="noStrike" cap="none" normalizeH="0" baseline="0" dirty="0" err="1"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register</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b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b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    </a:t>
            </a:r>
            <a:r>
              <a:rPr kumimoji="0" lang="en-US" altLang="zh-CN" sz="900" b="0" i="1" u="none" strike="noStrike" cap="none" normalizeH="0" baseline="0" dirty="0"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return </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adminService</a:t>
            </a:r>
            <a:r>
              <a:rPr kumimoji="0" lang="en-US" altLang="zh-CN" sz="900" b="0" i="0" u="none" strike="noStrike" cap="none" normalizeH="0" baseline="0" dirty="0" err="1" smtClean="0">
                <a:ln>
                  <a:noFill/>
                </a:ln>
                <a:solidFill>
                  <a:srgbClr val="C792EA"/>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82AAFF"/>
                </a:solidFill>
                <a:effectLst/>
                <a:latin typeface="Courier New" panose="02070309020205020404" pitchFamily="49" charset="0"/>
                <a:ea typeface="宋体" panose="02010600030101010101" pitchFamily="2" charset="-122"/>
                <a:cs typeface="Courier New" panose="02070309020205020404" pitchFamily="49" charset="0"/>
              </a:rPr>
              <a:t>login</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username</a:t>
            </a:r>
            <a:r>
              <a:rPr kumimoji="0" lang="en-US" altLang="zh-CN" sz="900" b="0" i="0" u="none" strike="noStrike" cap="none" normalizeH="0" baseline="0" dirty="0" err="1" smtClean="0">
                <a:ln>
                  <a:noFill/>
                </a:ln>
                <a:solidFill>
                  <a:srgbClr val="5F7E97"/>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900" b="0" i="0" u="none" strike="noStrike" cap="none" normalizeH="0" baseline="0" dirty="0" err="1" smtClean="0">
                <a:ln>
                  <a:noFill/>
                </a:ln>
                <a:solidFill>
                  <a:srgbClr val="7FDBCA"/>
                </a:solidFill>
                <a:effectLst/>
                <a:latin typeface="Courier New" panose="02070309020205020404" pitchFamily="49" charset="0"/>
                <a:ea typeface="宋体" panose="02010600030101010101" pitchFamily="2" charset="-122"/>
                <a:cs typeface="Courier New" panose="02070309020205020404" pitchFamily="49" charset="0"/>
              </a:rPr>
              <a:t>password</a:t>
            </a:r>
            <a:r>
              <a:rPr kumimoji="0" lang="en-US" altLang="zh-CN" sz="900" b="0" i="0" u="none" strike="noStrike" cap="none" normalizeH="0" baseline="0" dirty="0" smtClean="0">
                <a:ln>
                  <a:noFill/>
                </a:ln>
                <a:solidFill>
                  <a:srgbClr val="D6DEEB"/>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8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89085860"/>
      </p:ext>
    </p:extLst>
  </p:cSld>
  <p:clrMapOvr>
    <a:masterClrMapping/>
  </p:clrMapOvr>
  <p:transition spd="slow" advTm="3000">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18364" y="-764275"/>
            <a:ext cx="12524096" cy="8529851"/>
            <a:chOff x="-218364" y="-764275"/>
            <a:chExt cx="12524096" cy="8529851"/>
          </a:xfrm>
        </p:grpSpPr>
        <p:cxnSp>
          <p:nvCxnSpPr>
            <p:cNvPr id="13" name="直接连接符 12"/>
            <p:cNvCxnSpPr/>
            <p:nvPr/>
          </p:nvCxnSpPr>
          <p:spPr>
            <a:xfrm>
              <a:off x="-218364" y="1589963"/>
              <a:ext cx="7888406" cy="617561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22830" y="0"/>
              <a:ext cx="6305266" cy="4067033"/>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539320" y="-764275"/>
              <a:ext cx="8766412" cy="444917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9662615" y="0"/>
              <a:ext cx="1678675" cy="6858000"/>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t="13892" r="57355" b="13892"/>
          <a:stretch>
            <a:fillRect/>
          </a:stretch>
        </p:blipFill>
        <p:spPr>
          <a:xfrm>
            <a:off x="3577" y="955343"/>
            <a:ext cx="5196220" cy="4947314"/>
          </a:xfrm>
          <a:prstGeom prst="rect">
            <a:avLst/>
          </a:prstGeom>
        </p:spPr>
      </p:pic>
      <p:sp>
        <p:nvSpPr>
          <p:cNvPr id="78" name="文本框 77"/>
          <p:cNvSpPr txBox="1"/>
          <p:nvPr/>
        </p:nvSpPr>
        <p:spPr>
          <a:xfrm>
            <a:off x="1810600" y="2860572"/>
            <a:ext cx="1674128" cy="137268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4400" i="0" u="none" strike="noStrike" kern="1200" cap="none" normalizeH="0" baseline="0" noProof="0" dirty="0" smtClean="0">
                <a:ln>
                  <a:noFill/>
                </a:ln>
                <a:solidFill>
                  <a:schemeClr val="tx1">
                    <a:lumMod val="65000"/>
                    <a:lumOff val="35000"/>
                  </a:schemeClr>
                </a:solidFill>
                <a:uLnTx/>
                <a:uFillTx/>
                <a:latin typeface="思源黑体 CN Bold" panose="020B0800000000000000" pitchFamily="34" charset="-122"/>
                <a:ea typeface="思源黑体 CN Bold" panose="020B0800000000000000" pitchFamily="34" charset="-122"/>
                <a:sym typeface="Century Gothic" panose="020B0502020202020204" pitchFamily="34" charset="0"/>
              </a:rPr>
              <a:t>目 录</a:t>
            </a:r>
            <a:endParaRPr kumimoji="0" lang="en-US" altLang="zh-CN" sz="4400" i="0" u="none" strike="noStrike" kern="1200" cap="none" normalizeH="0" baseline="0" noProof="0" dirty="0" smtClean="0">
              <a:ln>
                <a:noFill/>
              </a:ln>
              <a:solidFill>
                <a:schemeClr val="tx1">
                  <a:lumMod val="65000"/>
                  <a:lumOff val="35000"/>
                </a:schemeClr>
              </a:solidFill>
              <a:uLnTx/>
              <a:uFillTx/>
              <a:latin typeface="思源黑体 CN Bold" panose="020B0800000000000000" pitchFamily="34" charset="-122"/>
              <a:ea typeface="思源黑体 CN Bold" panose="020B0800000000000000" pitchFamily="34" charset="-122"/>
              <a:sym typeface="Century Gothic" panose="020B0502020202020204" pitchFamily="34" charset="0"/>
            </a:endParaRPr>
          </a:p>
          <a:p>
            <a:pPr lvl="0" algn="ctr">
              <a:lnSpc>
                <a:spcPct val="130000"/>
              </a:lnSpc>
              <a:defRPr/>
            </a:pPr>
            <a:r>
              <a:rPr lang="en-US" altLang="zh-CN" sz="2000" b="1" i="1" dirty="0" smtClean="0">
                <a:solidFill>
                  <a:schemeClr val="tx1">
                    <a:lumMod val="65000"/>
                    <a:lumOff val="35000"/>
                  </a:schemeClr>
                </a:solidFill>
                <a:ea typeface="思源黑体 CN Bold" panose="020B0800000000000000" pitchFamily="34" charset="-122"/>
                <a:sym typeface="Century Gothic" panose="020B0502020202020204" pitchFamily="34" charset="0"/>
              </a:rPr>
              <a:t>CONTENTS</a:t>
            </a:r>
          </a:p>
        </p:txBody>
      </p:sp>
      <p:sp>
        <p:nvSpPr>
          <p:cNvPr id="79" name="文本框 78"/>
          <p:cNvSpPr txBox="1"/>
          <p:nvPr/>
        </p:nvSpPr>
        <p:spPr>
          <a:xfrm>
            <a:off x="5769502" y="1665026"/>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05.</a:t>
            </a:r>
            <a:endParaRPr lang="zh-CN" altLang="en-US" sz="3600" dirty="0">
              <a:solidFill>
                <a:schemeClr val="tx1">
                  <a:lumMod val="75000"/>
                  <a:lumOff val="25000"/>
                </a:schemeClr>
              </a:solidFill>
            </a:endParaRPr>
          </a:p>
        </p:txBody>
      </p:sp>
      <p:cxnSp>
        <p:nvCxnSpPr>
          <p:cNvPr id="80" name="直接连接符 79"/>
          <p:cNvCxnSpPr/>
          <p:nvPr/>
        </p:nvCxnSpPr>
        <p:spPr>
          <a:xfrm>
            <a:off x="6781873" y="1619701"/>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6995672" y="1672720"/>
            <a:ext cx="2788911" cy="707886"/>
            <a:chOff x="7144893" y="2460462"/>
            <a:chExt cx="2788911" cy="707886"/>
          </a:xfrm>
        </p:grpSpPr>
        <p:sp>
          <p:nvSpPr>
            <p:cNvPr id="82" name="Rectangle 30"/>
            <p:cNvSpPr/>
            <p:nvPr/>
          </p:nvSpPr>
          <p:spPr>
            <a:xfrm flipH="1">
              <a:off x="7144893" y="2460462"/>
              <a:ext cx="2060241" cy="707886"/>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normalizeH="0" baseline="0" noProof="0" dirty="0" smtClean="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测试用例与测试计划</a:t>
              </a:r>
              <a:endParaRPr kumimoji="0" lang="zh-CN" altLang="en-US" sz="2000" i="0" u="none" strike="noStrike" kern="1200" cap="none" normalizeH="0" baseline="0" noProof="0" dirty="0">
                <a:ln>
                  <a:noFill/>
                </a:ln>
                <a:solidFill>
                  <a:schemeClr val="tx1">
                    <a:lumMod val="75000"/>
                    <a:lumOff val="2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83"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84" name="文本框 83"/>
          <p:cNvSpPr txBox="1"/>
          <p:nvPr/>
        </p:nvSpPr>
        <p:spPr>
          <a:xfrm>
            <a:off x="5769502" y="2710882"/>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06.</a:t>
            </a:r>
            <a:endParaRPr lang="zh-CN" altLang="en-US" sz="3600" dirty="0">
              <a:solidFill>
                <a:schemeClr val="tx1">
                  <a:lumMod val="75000"/>
                  <a:lumOff val="25000"/>
                </a:schemeClr>
              </a:solidFill>
            </a:endParaRPr>
          </a:p>
        </p:txBody>
      </p:sp>
      <p:cxnSp>
        <p:nvCxnSpPr>
          <p:cNvPr id="85" name="直接连接符 84"/>
          <p:cNvCxnSpPr/>
          <p:nvPr/>
        </p:nvCxnSpPr>
        <p:spPr>
          <a:xfrm>
            <a:off x="6781873" y="2665557"/>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86" name="组合 85"/>
          <p:cNvGrpSpPr/>
          <p:nvPr/>
        </p:nvGrpSpPr>
        <p:grpSpPr>
          <a:xfrm>
            <a:off x="6995672" y="2718576"/>
            <a:ext cx="2788911" cy="629980"/>
            <a:chOff x="7144893" y="2460462"/>
            <a:chExt cx="2788911" cy="629980"/>
          </a:xfrm>
        </p:grpSpPr>
        <p:sp>
          <p:nvSpPr>
            <p:cNvPr id="87" name="Rectangle 30"/>
            <p:cNvSpPr/>
            <p:nvPr/>
          </p:nvSpPr>
          <p:spPr>
            <a:xfrm flipH="1">
              <a:off x="7144893" y="2460462"/>
              <a:ext cx="2060241" cy="39878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项目成果</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88"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89" name="文本框 88"/>
          <p:cNvSpPr txBox="1"/>
          <p:nvPr/>
        </p:nvSpPr>
        <p:spPr>
          <a:xfrm>
            <a:off x="5769502" y="3756738"/>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07.</a:t>
            </a:r>
            <a:endParaRPr lang="zh-CN" altLang="en-US" sz="3600" dirty="0">
              <a:solidFill>
                <a:schemeClr val="tx1">
                  <a:lumMod val="75000"/>
                  <a:lumOff val="25000"/>
                </a:schemeClr>
              </a:solidFill>
            </a:endParaRPr>
          </a:p>
        </p:txBody>
      </p:sp>
      <p:cxnSp>
        <p:nvCxnSpPr>
          <p:cNvPr id="90" name="直接连接符 89"/>
          <p:cNvCxnSpPr/>
          <p:nvPr/>
        </p:nvCxnSpPr>
        <p:spPr>
          <a:xfrm>
            <a:off x="6781873" y="3711413"/>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6995795" y="3764280"/>
            <a:ext cx="3098800" cy="629980"/>
            <a:chOff x="7144893" y="2460462"/>
            <a:chExt cx="2788920" cy="629980"/>
          </a:xfrm>
        </p:grpSpPr>
        <p:sp>
          <p:nvSpPr>
            <p:cNvPr id="92"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各种测试</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93"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94" name="文本框 93"/>
          <p:cNvSpPr txBox="1"/>
          <p:nvPr/>
        </p:nvSpPr>
        <p:spPr>
          <a:xfrm>
            <a:off x="5769502" y="4802594"/>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08.</a:t>
            </a:r>
            <a:endParaRPr lang="zh-CN" altLang="en-US" sz="3600" dirty="0">
              <a:solidFill>
                <a:schemeClr val="tx1">
                  <a:lumMod val="75000"/>
                  <a:lumOff val="25000"/>
                </a:schemeClr>
              </a:solidFill>
            </a:endParaRPr>
          </a:p>
        </p:txBody>
      </p:sp>
      <p:cxnSp>
        <p:nvCxnSpPr>
          <p:cNvPr id="95" name="直接连接符 94"/>
          <p:cNvCxnSpPr/>
          <p:nvPr/>
        </p:nvCxnSpPr>
        <p:spPr>
          <a:xfrm>
            <a:off x="6781873" y="4757269"/>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96" name="组合 95"/>
          <p:cNvGrpSpPr/>
          <p:nvPr/>
        </p:nvGrpSpPr>
        <p:grpSpPr>
          <a:xfrm>
            <a:off x="6995672" y="4810288"/>
            <a:ext cx="2788911" cy="629980"/>
            <a:chOff x="7144893" y="2460462"/>
            <a:chExt cx="2788911" cy="629980"/>
          </a:xfrm>
        </p:grpSpPr>
        <p:sp>
          <p:nvSpPr>
            <p:cNvPr id="97" name="Rectangle 30"/>
            <p:cNvSpPr/>
            <p:nvPr/>
          </p:nvSpPr>
          <p:spPr>
            <a:xfrm flipH="1">
              <a:off x="7144893" y="2460462"/>
              <a:ext cx="2060241" cy="398780"/>
            </a:xfrm>
            <a:prstGeom prst="rect">
              <a:avLst/>
            </a:prstGeom>
          </p:spPr>
          <p:txBody>
            <a:bodyPr wrap="square">
              <a:spAutoFit/>
            </a:bodyPr>
            <a:lstStyle/>
            <a:p>
              <a:pPr lvl="0">
                <a:defRPr/>
              </a:pP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98"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37" name="组合 36"/>
          <p:cNvGrpSpPr/>
          <p:nvPr/>
        </p:nvGrpSpPr>
        <p:grpSpPr>
          <a:xfrm>
            <a:off x="6995790" y="4889673"/>
            <a:ext cx="3098800" cy="629980"/>
            <a:chOff x="7144893" y="2460462"/>
            <a:chExt cx="2788920" cy="629980"/>
          </a:xfrm>
        </p:grpSpPr>
        <p:sp>
          <p:nvSpPr>
            <p:cNvPr id="38"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版本管理</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39"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40" name="文本框 39"/>
          <p:cNvSpPr txBox="1"/>
          <p:nvPr/>
        </p:nvSpPr>
        <p:spPr>
          <a:xfrm>
            <a:off x="5769502" y="5725390"/>
            <a:ext cx="825867" cy="646331"/>
          </a:xfrm>
          <a:prstGeom prst="rect">
            <a:avLst/>
          </a:prstGeom>
          <a:noFill/>
        </p:spPr>
        <p:txBody>
          <a:bodyPr wrap="none" rtlCol="0">
            <a:spAutoFit/>
          </a:bodyPr>
          <a:lstStyle/>
          <a:p>
            <a:pPr algn="ctr"/>
            <a:r>
              <a:rPr lang="en-US" altLang="zh-CN" sz="3600" dirty="0" smtClean="0">
                <a:solidFill>
                  <a:schemeClr val="tx1">
                    <a:lumMod val="75000"/>
                    <a:lumOff val="25000"/>
                  </a:schemeClr>
                </a:solidFill>
              </a:rPr>
              <a:t>09.</a:t>
            </a:r>
            <a:endParaRPr lang="zh-CN" altLang="en-US" sz="3600" dirty="0">
              <a:solidFill>
                <a:schemeClr val="tx1">
                  <a:lumMod val="75000"/>
                  <a:lumOff val="25000"/>
                </a:schemeClr>
              </a:solidFill>
            </a:endParaRPr>
          </a:p>
        </p:txBody>
      </p:sp>
      <p:cxnSp>
        <p:nvCxnSpPr>
          <p:cNvPr id="41" name="直接连接符 40"/>
          <p:cNvCxnSpPr/>
          <p:nvPr/>
        </p:nvCxnSpPr>
        <p:spPr>
          <a:xfrm>
            <a:off x="6781873" y="5680065"/>
            <a:ext cx="0" cy="736980"/>
          </a:xfrm>
          <a:prstGeom prst="line">
            <a:avLst/>
          </a:prstGeom>
          <a:ln w="9525">
            <a:solidFill>
              <a:srgbClr val="CAB48A"/>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7000775" y="5854966"/>
            <a:ext cx="3098800" cy="629980"/>
            <a:chOff x="7144893" y="2460462"/>
            <a:chExt cx="2788920" cy="629980"/>
          </a:xfrm>
        </p:grpSpPr>
        <p:sp>
          <p:nvSpPr>
            <p:cNvPr id="46" name="Rectangle 30"/>
            <p:cNvSpPr/>
            <p:nvPr/>
          </p:nvSpPr>
          <p:spPr>
            <a:xfrm flipH="1">
              <a:off x="7144893" y="2460462"/>
              <a:ext cx="2788920" cy="400110"/>
            </a:xfrm>
            <a:prstGeom prst="rect">
              <a:avLst/>
            </a:prstGeom>
          </p:spPr>
          <p:txBody>
            <a:bodyPr wrap="square">
              <a:spAutoFit/>
            </a:bodyPr>
            <a:lstStyle/>
            <a:p>
              <a:pPr lvl="0">
                <a:defRPr/>
              </a:pPr>
              <a:r>
                <a:rPr lang="zh-CN" altLang="en-US" sz="20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项目总结评价</a:t>
              </a:r>
              <a:endParaRPr lang="zh-CN" altLang="en-US" sz="20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
          <p:nvSpPr>
            <p:cNvPr id="47"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144893" y="2860572"/>
              <a:ext cx="2788911" cy="229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spcBef>
                  <a:spcPts val="0"/>
                </a:spcBef>
                <a:spcAft>
                  <a:spcPts val="0"/>
                </a:spcAft>
                <a:buClrTx/>
                <a:buSzTx/>
                <a:defRPr/>
              </a:pPr>
              <a:endParaRPr kumimoji="0" lang="en-US" altLang="zh-CN" sz="900" b="0" i="0" u="none" strike="noStrike" kern="1200" cap="none"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Tree>
    <p:extLst>
      <p:ext uri="{BB962C8B-B14F-4D97-AF65-F5344CB8AC3E}">
        <p14:creationId xmlns:p14="http://schemas.microsoft.com/office/powerpoint/2010/main" val="2378550943"/>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childTnLst>
                          </p:cTn>
                        </p:par>
                        <p:par>
                          <p:cTn id="11" fill="hold">
                            <p:stCondLst>
                              <p:cond delay="500"/>
                            </p:stCondLst>
                            <p:childTnLst>
                              <p:par>
                                <p:cTn id="12" presetID="53" presetClass="entr" presetSubtype="16" fill="hold" grpId="0" nodeType="afterEffect">
                                  <p:stCondLst>
                                    <p:cond delay="0"/>
                                  </p:stCondLst>
                                  <p:iterate type="lt">
                                    <p:tmPct val="10000"/>
                                  </p:iterate>
                                  <p:childTnLst>
                                    <p:set>
                                      <p:cBhvr>
                                        <p:cTn id="13" dur="1" fill="hold">
                                          <p:stCondLst>
                                            <p:cond delay="0"/>
                                          </p:stCondLst>
                                        </p:cTn>
                                        <p:tgtEl>
                                          <p:spTgt spid="78"/>
                                        </p:tgtEl>
                                        <p:attrNameLst>
                                          <p:attrName>style.visibility</p:attrName>
                                        </p:attrNameLst>
                                      </p:cBhvr>
                                      <p:to>
                                        <p:strVal val="visible"/>
                                      </p:to>
                                    </p:set>
                                    <p:anim calcmode="lin" valueType="num">
                                      <p:cBhvr>
                                        <p:cTn id="14" dur="1000" fill="hold"/>
                                        <p:tgtEl>
                                          <p:spTgt spid="78"/>
                                        </p:tgtEl>
                                        <p:attrNameLst>
                                          <p:attrName>ppt_w</p:attrName>
                                        </p:attrNameLst>
                                      </p:cBhvr>
                                      <p:tavLst>
                                        <p:tav tm="0">
                                          <p:val>
                                            <p:fltVal val="0"/>
                                          </p:val>
                                        </p:tav>
                                        <p:tav tm="100000">
                                          <p:val>
                                            <p:strVal val="#ppt_w"/>
                                          </p:val>
                                        </p:tav>
                                      </p:tavLst>
                                    </p:anim>
                                    <p:anim calcmode="lin" valueType="num">
                                      <p:cBhvr>
                                        <p:cTn id="15" dur="1000" fill="hold"/>
                                        <p:tgtEl>
                                          <p:spTgt spid="78"/>
                                        </p:tgtEl>
                                        <p:attrNameLst>
                                          <p:attrName>ppt_h</p:attrName>
                                        </p:attrNameLst>
                                      </p:cBhvr>
                                      <p:tavLst>
                                        <p:tav tm="0">
                                          <p:val>
                                            <p:fltVal val="0"/>
                                          </p:val>
                                        </p:tav>
                                        <p:tav tm="100000">
                                          <p:val>
                                            <p:strVal val="#ppt_h"/>
                                          </p:val>
                                        </p:tav>
                                      </p:tavLst>
                                    </p:anim>
                                    <p:animEffect transition="in" filter="fade">
                                      <p:cBhvr>
                                        <p:cTn id="16" dur="1000"/>
                                        <p:tgtEl>
                                          <p:spTgt spid="78"/>
                                        </p:tgtEl>
                                      </p:cBhvr>
                                    </p:animEffect>
                                  </p:childTnLst>
                                </p:cTn>
                              </p:par>
                            </p:childTnLst>
                          </p:cTn>
                        </p:par>
                        <p:par>
                          <p:cTn id="17" fill="hold">
                            <p:stCondLst>
                              <p:cond delay="2500"/>
                            </p:stCondLst>
                            <p:childTnLst>
                              <p:par>
                                <p:cTn id="18" presetID="53" presetClass="entr" presetSubtype="528" fill="hold" grpId="0" nodeType="afterEffect">
                                  <p:stCondLst>
                                    <p:cond delay="0"/>
                                  </p:stCondLst>
                                  <p:childTnLst>
                                    <p:set>
                                      <p:cBhvr>
                                        <p:cTn id="19" dur="1" fill="hold">
                                          <p:stCondLst>
                                            <p:cond delay="0"/>
                                          </p:stCondLst>
                                        </p:cTn>
                                        <p:tgtEl>
                                          <p:spTgt spid="79"/>
                                        </p:tgtEl>
                                        <p:attrNameLst>
                                          <p:attrName>style.visibility</p:attrName>
                                        </p:attrNameLst>
                                      </p:cBhvr>
                                      <p:to>
                                        <p:strVal val="visible"/>
                                      </p:to>
                                    </p:set>
                                    <p:anim calcmode="lin" valueType="num">
                                      <p:cBhvr>
                                        <p:cTn id="20" dur="500" fill="hold"/>
                                        <p:tgtEl>
                                          <p:spTgt spid="79"/>
                                        </p:tgtEl>
                                        <p:attrNameLst>
                                          <p:attrName>ppt_w</p:attrName>
                                        </p:attrNameLst>
                                      </p:cBhvr>
                                      <p:tavLst>
                                        <p:tav tm="0">
                                          <p:val>
                                            <p:fltVal val="0"/>
                                          </p:val>
                                        </p:tav>
                                        <p:tav tm="100000">
                                          <p:val>
                                            <p:strVal val="#ppt_w"/>
                                          </p:val>
                                        </p:tav>
                                      </p:tavLst>
                                    </p:anim>
                                    <p:anim calcmode="lin" valueType="num">
                                      <p:cBhvr>
                                        <p:cTn id="21" dur="500" fill="hold"/>
                                        <p:tgtEl>
                                          <p:spTgt spid="79"/>
                                        </p:tgtEl>
                                        <p:attrNameLst>
                                          <p:attrName>ppt_h</p:attrName>
                                        </p:attrNameLst>
                                      </p:cBhvr>
                                      <p:tavLst>
                                        <p:tav tm="0">
                                          <p:val>
                                            <p:fltVal val="0"/>
                                          </p:val>
                                        </p:tav>
                                        <p:tav tm="100000">
                                          <p:val>
                                            <p:strVal val="#ppt_h"/>
                                          </p:val>
                                        </p:tav>
                                      </p:tavLst>
                                    </p:anim>
                                    <p:animEffect transition="in" filter="fade">
                                      <p:cBhvr>
                                        <p:cTn id="22" dur="500"/>
                                        <p:tgtEl>
                                          <p:spTgt spid="79"/>
                                        </p:tgtEl>
                                      </p:cBhvr>
                                    </p:animEffect>
                                    <p:anim calcmode="lin" valueType="num">
                                      <p:cBhvr>
                                        <p:cTn id="23" dur="500" fill="hold"/>
                                        <p:tgtEl>
                                          <p:spTgt spid="79"/>
                                        </p:tgtEl>
                                        <p:attrNameLst>
                                          <p:attrName>ppt_x</p:attrName>
                                        </p:attrNameLst>
                                      </p:cBhvr>
                                      <p:tavLst>
                                        <p:tav tm="0">
                                          <p:val>
                                            <p:fltVal val="0.5"/>
                                          </p:val>
                                        </p:tav>
                                        <p:tav tm="100000">
                                          <p:val>
                                            <p:strVal val="#ppt_x"/>
                                          </p:val>
                                        </p:tav>
                                      </p:tavLst>
                                    </p:anim>
                                    <p:anim calcmode="lin" valueType="num">
                                      <p:cBhvr>
                                        <p:cTn id="24" dur="500" fill="hold"/>
                                        <p:tgtEl>
                                          <p:spTgt spid="79"/>
                                        </p:tgtEl>
                                        <p:attrNameLst>
                                          <p:attrName>ppt_y</p:attrName>
                                        </p:attrNameLst>
                                      </p:cBhvr>
                                      <p:tavLst>
                                        <p:tav tm="0">
                                          <p:val>
                                            <p:fltVal val="0.5"/>
                                          </p:val>
                                        </p:tav>
                                        <p:tav tm="100000">
                                          <p:val>
                                            <p:strVal val="#ppt_y"/>
                                          </p:val>
                                        </p:tav>
                                      </p:tavLst>
                                    </p:anim>
                                  </p:childTnLst>
                                </p:cTn>
                              </p:par>
                              <p:par>
                                <p:cTn id="25" presetID="53" presetClass="entr" presetSubtype="528"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anim calcmode="lin" valueType="num">
                                      <p:cBhvr>
                                        <p:cTn id="27" dur="500" fill="hold"/>
                                        <p:tgtEl>
                                          <p:spTgt spid="84"/>
                                        </p:tgtEl>
                                        <p:attrNameLst>
                                          <p:attrName>ppt_w</p:attrName>
                                        </p:attrNameLst>
                                      </p:cBhvr>
                                      <p:tavLst>
                                        <p:tav tm="0">
                                          <p:val>
                                            <p:fltVal val="0"/>
                                          </p:val>
                                        </p:tav>
                                        <p:tav tm="100000">
                                          <p:val>
                                            <p:strVal val="#ppt_w"/>
                                          </p:val>
                                        </p:tav>
                                      </p:tavLst>
                                    </p:anim>
                                    <p:anim calcmode="lin" valueType="num">
                                      <p:cBhvr>
                                        <p:cTn id="28" dur="500" fill="hold"/>
                                        <p:tgtEl>
                                          <p:spTgt spid="84"/>
                                        </p:tgtEl>
                                        <p:attrNameLst>
                                          <p:attrName>ppt_h</p:attrName>
                                        </p:attrNameLst>
                                      </p:cBhvr>
                                      <p:tavLst>
                                        <p:tav tm="0">
                                          <p:val>
                                            <p:fltVal val="0"/>
                                          </p:val>
                                        </p:tav>
                                        <p:tav tm="100000">
                                          <p:val>
                                            <p:strVal val="#ppt_h"/>
                                          </p:val>
                                        </p:tav>
                                      </p:tavLst>
                                    </p:anim>
                                    <p:animEffect transition="in" filter="fade">
                                      <p:cBhvr>
                                        <p:cTn id="29" dur="500"/>
                                        <p:tgtEl>
                                          <p:spTgt spid="84"/>
                                        </p:tgtEl>
                                      </p:cBhvr>
                                    </p:animEffect>
                                    <p:anim calcmode="lin" valueType="num">
                                      <p:cBhvr>
                                        <p:cTn id="30" dur="500" fill="hold"/>
                                        <p:tgtEl>
                                          <p:spTgt spid="84"/>
                                        </p:tgtEl>
                                        <p:attrNameLst>
                                          <p:attrName>ppt_x</p:attrName>
                                        </p:attrNameLst>
                                      </p:cBhvr>
                                      <p:tavLst>
                                        <p:tav tm="0">
                                          <p:val>
                                            <p:fltVal val="0.5"/>
                                          </p:val>
                                        </p:tav>
                                        <p:tav tm="100000">
                                          <p:val>
                                            <p:strVal val="#ppt_x"/>
                                          </p:val>
                                        </p:tav>
                                      </p:tavLst>
                                    </p:anim>
                                    <p:anim calcmode="lin" valueType="num">
                                      <p:cBhvr>
                                        <p:cTn id="31" dur="500" fill="hold"/>
                                        <p:tgtEl>
                                          <p:spTgt spid="84"/>
                                        </p:tgtEl>
                                        <p:attrNameLst>
                                          <p:attrName>ppt_y</p:attrName>
                                        </p:attrNameLst>
                                      </p:cBhvr>
                                      <p:tavLst>
                                        <p:tav tm="0">
                                          <p:val>
                                            <p:fltVal val="0.5"/>
                                          </p:val>
                                        </p:tav>
                                        <p:tav tm="100000">
                                          <p:val>
                                            <p:strVal val="#ppt_y"/>
                                          </p:val>
                                        </p:tav>
                                      </p:tavLst>
                                    </p:anim>
                                  </p:childTnLst>
                                </p:cTn>
                              </p:par>
                              <p:par>
                                <p:cTn id="32" presetID="53" presetClass="entr" presetSubtype="528" fill="hold" grpId="0" nodeType="withEffect">
                                  <p:stCondLst>
                                    <p:cond delay="0"/>
                                  </p:stCondLst>
                                  <p:childTnLst>
                                    <p:set>
                                      <p:cBhvr>
                                        <p:cTn id="33" dur="1" fill="hold">
                                          <p:stCondLst>
                                            <p:cond delay="0"/>
                                          </p:stCondLst>
                                        </p:cTn>
                                        <p:tgtEl>
                                          <p:spTgt spid="89"/>
                                        </p:tgtEl>
                                        <p:attrNameLst>
                                          <p:attrName>style.visibility</p:attrName>
                                        </p:attrNameLst>
                                      </p:cBhvr>
                                      <p:to>
                                        <p:strVal val="visible"/>
                                      </p:to>
                                    </p:set>
                                    <p:anim calcmode="lin" valueType="num">
                                      <p:cBhvr>
                                        <p:cTn id="34" dur="500" fill="hold"/>
                                        <p:tgtEl>
                                          <p:spTgt spid="89"/>
                                        </p:tgtEl>
                                        <p:attrNameLst>
                                          <p:attrName>ppt_w</p:attrName>
                                        </p:attrNameLst>
                                      </p:cBhvr>
                                      <p:tavLst>
                                        <p:tav tm="0">
                                          <p:val>
                                            <p:fltVal val="0"/>
                                          </p:val>
                                        </p:tav>
                                        <p:tav tm="100000">
                                          <p:val>
                                            <p:strVal val="#ppt_w"/>
                                          </p:val>
                                        </p:tav>
                                      </p:tavLst>
                                    </p:anim>
                                    <p:anim calcmode="lin" valueType="num">
                                      <p:cBhvr>
                                        <p:cTn id="35" dur="500" fill="hold"/>
                                        <p:tgtEl>
                                          <p:spTgt spid="89"/>
                                        </p:tgtEl>
                                        <p:attrNameLst>
                                          <p:attrName>ppt_h</p:attrName>
                                        </p:attrNameLst>
                                      </p:cBhvr>
                                      <p:tavLst>
                                        <p:tav tm="0">
                                          <p:val>
                                            <p:fltVal val="0"/>
                                          </p:val>
                                        </p:tav>
                                        <p:tav tm="100000">
                                          <p:val>
                                            <p:strVal val="#ppt_h"/>
                                          </p:val>
                                        </p:tav>
                                      </p:tavLst>
                                    </p:anim>
                                    <p:animEffect transition="in" filter="fade">
                                      <p:cBhvr>
                                        <p:cTn id="36" dur="500"/>
                                        <p:tgtEl>
                                          <p:spTgt spid="89"/>
                                        </p:tgtEl>
                                      </p:cBhvr>
                                    </p:animEffect>
                                    <p:anim calcmode="lin" valueType="num">
                                      <p:cBhvr>
                                        <p:cTn id="37" dur="500" fill="hold"/>
                                        <p:tgtEl>
                                          <p:spTgt spid="89"/>
                                        </p:tgtEl>
                                        <p:attrNameLst>
                                          <p:attrName>ppt_x</p:attrName>
                                        </p:attrNameLst>
                                      </p:cBhvr>
                                      <p:tavLst>
                                        <p:tav tm="0">
                                          <p:val>
                                            <p:fltVal val="0.5"/>
                                          </p:val>
                                        </p:tav>
                                        <p:tav tm="100000">
                                          <p:val>
                                            <p:strVal val="#ppt_x"/>
                                          </p:val>
                                        </p:tav>
                                      </p:tavLst>
                                    </p:anim>
                                    <p:anim calcmode="lin" valueType="num">
                                      <p:cBhvr>
                                        <p:cTn id="38" dur="500" fill="hold"/>
                                        <p:tgtEl>
                                          <p:spTgt spid="89"/>
                                        </p:tgtEl>
                                        <p:attrNameLst>
                                          <p:attrName>ppt_y</p:attrName>
                                        </p:attrNameLst>
                                      </p:cBhvr>
                                      <p:tavLst>
                                        <p:tav tm="0">
                                          <p:val>
                                            <p:fltVal val="0.5"/>
                                          </p:val>
                                        </p:tav>
                                        <p:tav tm="100000">
                                          <p:val>
                                            <p:strVal val="#ppt_y"/>
                                          </p:val>
                                        </p:tav>
                                      </p:tavLst>
                                    </p:anim>
                                  </p:childTnLst>
                                </p:cTn>
                              </p:par>
                              <p:par>
                                <p:cTn id="39" presetID="53" presetClass="entr" presetSubtype="528" fill="hold" grpId="0" nodeType="withEffect">
                                  <p:stCondLst>
                                    <p:cond delay="0"/>
                                  </p:stCondLst>
                                  <p:childTnLst>
                                    <p:set>
                                      <p:cBhvr>
                                        <p:cTn id="40" dur="1" fill="hold">
                                          <p:stCondLst>
                                            <p:cond delay="0"/>
                                          </p:stCondLst>
                                        </p:cTn>
                                        <p:tgtEl>
                                          <p:spTgt spid="94"/>
                                        </p:tgtEl>
                                        <p:attrNameLst>
                                          <p:attrName>style.visibility</p:attrName>
                                        </p:attrNameLst>
                                      </p:cBhvr>
                                      <p:to>
                                        <p:strVal val="visible"/>
                                      </p:to>
                                    </p:set>
                                    <p:anim calcmode="lin" valueType="num">
                                      <p:cBhvr>
                                        <p:cTn id="41" dur="500" fill="hold"/>
                                        <p:tgtEl>
                                          <p:spTgt spid="94"/>
                                        </p:tgtEl>
                                        <p:attrNameLst>
                                          <p:attrName>ppt_w</p:attrName>
                                        </p:attrNameLst>
                                      </p:cBhvr>
                                      <p:tavLst>
                                        <p:tav tm="0">
                                          <p:val>
                                            <p:fltVal val="0"/>
                                          </p:val>
                                        </p:tav>
                                        <p:tav tm="100000">
                                          <p:val>
                                            <p:strVal val="#ppt_w"/>
                                          </p:val>
                                        </p:tav>
                                      </p:tavLst>
                                    </p:anim>
                                    <p:anim calcmode="lin" valueType="num">
                                      <p:cBhvr>
                                        <p:cTn id="42" dur="500" fill="hold"/>
                                        <p:tgtEl>
                                          <p:spTgt spid="94"/>
                                        </p:tgtEl>
                                        <p:attrNameLst>
                                          <p:attrName>ppt_h</p:attrName>
                                        </p:attrNameLst>
                                      </p:cBhvr>
                                      <p:tavLst>
                                        <p:tav tm="0">
                                          <p:val>
                                            <p:fltVal val="0"/>
                                          </p:val>
                                        </p:tav>
                                        <p:tav tm="100000">
                                          <p:val>
                                            <p:strVal val="#ppt_h"/>
                                          </p:val>
                                        </p:tav>
                                      </p:tavLst>
                                    </p:anim>
                                    <p:animEffect transition="in" filter="fade">
                                      <p:cBhvr>
                                        <p:cTn id="43" dur="500"/>
                                        <p:tgtEl>
                                          <p:spTgt spid="94"/>
                                        </p:tgtEl>
                                      </p:cBhvr>
                                    </p:animEffect>
                                    <p:anim calcmode="lin" valueType="num">
                                      <p:cBhvr>
                                        <p:cTn id="44" dur="500" fill="hold"/>
                                        <p:tgtEl>
                                          <p:spTgt spid="94"/>
                                        </p:tgtEl>
                                        <p:attrNameLst>
                                          <p:attrName>ppt_x</p:attrName>
                                        </p:attrNameLst>
                                      </p:cBhvr>
                                      <p:tavLst>
                                        <p:tav tm="0">
                                          <p:val>
                                            <p:fltVal val="0.5"/>
                                          </p:val>
                                        </p:tav>
                                        <p:tav tm="100000">
                                          <p:val>
                                            <p:strVal val="#ppt_x"/>
                                          </p:val>
                                        </p:tav>
                                      </p:tavLst>
                                    </p:anim>
                                    <p:anim calcmode="lin" valueType="num">
                                      <p:cBhvr>
                                        <p:cTn id="45" dur="500" fill="hold"/>
                                        <p:tgtEl>
                                          <p:spTgt spid="94"/>
                                        </p:tgtEl>
                                        <p:attrNameLst>
                                          <p:attrName>ppt_y</p:attrName>
                                        </p:attrNameLst>
                                      </p:cBhvr>
                                      <p:tavLst>
                                        <p:tav tm="0">
                                          <p:val>
                                            <p:fltVal val="0.5"/>
                                          </p:val>
                                        </p:tav>
                                        <p:tav tm="100000">
                                          <p:val>
                                            <p:strVal val="#ppt_y"/>
                                          </p:val>
                                        </p:tav>
                                      </p:tavLst>
                                    </p:anim>
                                  </p:childTnLst>
                                </p:cTn>
                              </p:par>
                            </p:childTnLst>
                          </p:cTn>
                        </p:par>
                        <p:par>
                          <p:cTn id="46" fill="hold">
                            <p:stCondLst>
                              <p:cond delay="3000"/>
                            </p:stCondLst>
                            <p:childTnLst>
                              <p:par>
                                <p:cTn id="47" presetID="16" presetClass="entr" presetSubtype="42" fill="hold" nodeType="after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barn(outHorizontal)">
                                      <p:cBhvr>
                                        <p:cTn id="49" dur="500"/>
                                        <p:tgtEl>
                                          <p:spTgt spid="80"/>
                                        </p:tgtEl>
                                      </p:cBhvr>
                                    </p:animEffect>
                                  </p:childTnLst>
                                </p:cTn>
                              </p:par>
                              <p:par>
                                <p:cTn id="50" presetID="16" presetClass="entr" presetSubtype="42" fill="hold" nodeType="with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barn(outHorizontal)">
                                      <p:cBhvr>
                                        <p:cTn id="52" dur="500"/>
                                        <p:tgtEl>
                                          <p:spTgt spid="85"/>
                                        </p:tgtEl>
                                      </p:cBhvr>
                                    </p:animEffect>
                                  </p:childTnLst>
                                </p:cTn>
                              </p:par>
                              <p:par>
                                <p:cTn id="53" presetID="16" presetClass="entr" presetSubtype="42"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barn(outHorizontal)">
                                      <p:cBhvr>
                                        <p:cTn id="55" dur="500"/>
                                        <p:tgtEl>
                                          <p:spTgt spid="90"/>
                                        </p:tgtEl>
                                      </p:cBhvr>
                                    </p:animEffect>
                                  </p:childTnLst>
                                </p:cTn>
                              </p:par>
                              <p:par>
                                <p:cTn id="56" presetID="16" presetClass="entr" presetSubtype="42" fill="hold" nodeType="withEffect">
                                  <p:stCondLst>
                                    <p:cond delay="0"/>
                                  </p:stCondLst>
                                  <p:childTnLst>
                                    <p:set>
                                      <p:cBhvr>
                                        <p:cTn id="57" dur="1" fill="hold">
                                          <p:stCondLst>
                                            <p:cond delay="0"/>
                                          </p:stCondLst>
                                        </p:cTn>
                                        <p:tgtEl>
                                          <p:spTgt spid="95"/>
                                        </p:tgtEl>
                                        <p:attrNameLst>
                                          <p:attrName>style.visibility</p:attrName>
                                        </p:attrNameLst>
                                      </p:cBhvr>
                                      <p:to>
                                        <p:strVal val="visible"/>
                                      </p:to>
                                    </p:set>
                                    <p:animEffect transition="in" filter="barn(outHorizontal)">
                                      <p:cBhvr>
                                        <p:cTn id="58" dur="500"/>
                                        <p:tgtEl>
                                          <p:spTgt spid="95"/>
                                        </p:tgtEl>
                                      </p:cBhvr>
                                    </p:animEffect>
                                  </p:childTnLst>
                                </p:cTn>
                              </p:par>
                            </p:childTnLst>
                          </p:cTn>
                        </p:par>
                        <p:par>
                          <p:cTn id="59" fill="hold">
                            <p:stCondLst>
                              <p:cond delay="3500"/>
                            </p:stCondLst>
                            <p:childTnLst>
                              <p:par>
                                <p:cTn id="60" presetID="2" presetClass="entr" presetSubtype="2" fill="hold" nodeType="afterEffect">
                                  <p:stCondLst>
                                    <p:cond delay="0"/>
                                  </p:stCondLst>
                                  <p:childTnLst>
                                    <p:set>
                                      <p:cBhvr>
                                        <p:cTn id="61" dur="1" fill="hold">
                                          <p:stCondLst>
                                            <p:cond delay="0"/>
                                          </p:stCondLst>
                                        </p:cTn>
                                        <p:tgtEl>
                                          <p:spTgt spid="81"/>
                                        </p:tgtEl>
                                        <p:attrNameLst>
                                          <p:attrName>style.visibility</p:attrName>
                                        </p:attrNameLst>
                                      </p:cBhvr>
                                      <p:to>
                                        <p:strVal val="visible"/>
                                      </p:to>
                                    </p:set>
                                    <p:anim calcmode="lin" valueType="num">
                                      <p:cBhvr additive="base">
                                        <p:cTn id="62" dur="500" fill="hold"/>
                                        <p:tgtEl>
                                          <p:spTgt spid="81"/>
                                        </p:tgtEl>
                                        <p:attrNameLst>
                                          <p:attrName>ppt_x</p:attrName>
                                        </p:attrNameLst>
                                      </p:cBhvr>
                                      <p:tavLst>
                                        <p:tav tm="0">
                                          <p:val>
                                            <p:strVal val="1+#ppt_w/2"/>
                                          </p:val>
                                        </p:tav>
                                        <p:tav tm="100000">
                                          <p:val>
                                            <p:strVal val="#ppt_x"/>
                                          </p:val>
                                        </p:tav>
                                      </p:tavLst>
                                    </p:anim>
                                    <p:anim calcmode="lin" valueType="num">
                                      <p:cBhvr additive="base">
                                        <p:cTn id="63" dur="500" fill="hold"/>
                                        <p:tgtEl>
                                          <p:spTgt spid="81"/>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0"/>
                                  </p:stCondLst>
                                  <p:childTnLst>
                                    <p:set>
                                      <p:cBhvr>
                                        <p:cTn id="65" dur="1" fill="hold">
                                          <p:stCondLst>
                                            <p:cond delay="0"/>
                                          </p:stCondLst>
                                        </p:cTn>
                                        <p:tgtEl>
                                          <p:spTgt spid="86"/>
                                        </p:tgtEl>
                                        <p:attrNameLst>
                                          <p:attrName>style.visibility</p:attrName>
                                        </p:attrNameLst>
                                      </p:cBhvr>
                                      <p:to>
                                        <p:strVal val="visible"/>
                                      </p:to>
                                    </p:set>
                                    <p:anim calcmode="lin" valueType="num">
                                      <p:cBhvr additive="base">
                                        <p:cTn id="66" dur="500" fill="hold"/>
                                        <p:tgtEl>
                                          <p:spTgt spid="86"/>
                                        </p:tgtEl>
                                        <p:attrNameLst>
                                          <p:attrName>ppt_x</p:attrName>
                                        </p:attrNameLst>
                                      </p:cBhvr>
                                      <p:tavLst>
                                        <p:tav tm="0">
                                          <p:val>
                                            <p:strVal val="1+#ppt_w/2"/>
                                          </p:val>
                                        </p:tav>
                                        <p:tav tm="100000">
                                          <p:val>
                                            <p:strVal val="#ppt_x"/>
                                          </p:val>
                                        </p:tav>
                                      </p:tavLst>
                                    </p:anim>
                                    <p:anim calcmode="lin" valueType="num">
                                      <p:cBhvr additive="base">
                                        <p:cTn id="67" dur="500" fill="hold"/>
                                        <p:tgtEl>
                                          <p:spTgt spid="86"/>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0"/>
                                  </p:stCondLst>
                                  <p:childTnLst>
                                    <p:set>
                                      <p:cBhvr>
                                        <p:cTn id="69" dur="1" fill="hold">
                                          <p:stCondLst>
                                            <p:cond delay="0"/>
                                          </p:stCondLst>
                                        </p:cTn>
                                        <p:tgtEl>
                                          <p:spTgt spid="91"/>
                                        </p:tgtEl>
                                        <p:attrNameLst>
                                          <p:attrName>style.visibility</p:attrName>
                                        </p:attrNameLst>
                                      </p:cBhvr>
                                      <p:to>
                                        <p:strVal val="visible"/>
                                      </p:to>
                                    </p:set>
                                    <p:anim calcmode="lin" valueType="num">
                                      <p:cBhvr additive="base">
                                        <p:cTn id="70" dur="500" fill="hold"/>
                                        <p:tgtEl>
                                          <p:spTgt spid="91"/>
                                        </p:tgtEl>
                                        <p:attrNameLst>
                                          <p:attrName>ppt_x</p:attrName>
                                        </p:attrNameLst>
                                      </p:cBhvr>
                                      <p:tavLst>
                                        <p:tav tm="0">
                                          <p:val>
                                            <p:strVal val="1+#ppt_w/2"/>
                                          </p:val>
                                        </p:tav>
                                        <p:tav tm="100000">
                                          <p:val>
                                            <p:strVal val="#ppt_x"/>
                                          </p:val>
                                        </p:tav>
                                      </p:tavLst>
                                    </p:anim>
                                    <p:anim calcmode="lin" valueType="num">
                                      <p:cBhvr additive="base">
                                        <p:cTn id="71" dur="500" fill="hold"/>
                                        <p:tgtEl>
                                          <p:spTgt spid="91"/>
                                        </p:tgtEl>
                                        <p:attrNameLst>
                                          <p:attrName>ppt_y</p:attrName>
                                        </p:attrNameLst>
                                      </p:cBhvr>
                                      <p:tavLst>
                                        <p:tav tm="0">
                                          <p:val>
                                            <p:strVal val="#ppt_y"/>
                                          </p:val>
                                        </p:tav>
                                        <p:tav tm="100000">
                                          <p:val>
                                            <p:strVal val="#ppt_y"/>
                                          </p:val>
                                        </p:tav>
                                      </p:tavLst>
                                    </p:anim>
                                  </p:childTnLst>
                                </p:cTn>
                              </p:par>
                              <p:par>
                                <p:cTn id="72" presetID="2" presetClass="entr" presetSubtype="2" fill="hold" nodeType="withEffect">
                                  <p:stCondLst>
                                    <p:cond delay="0"/>
                                  </p:stCondLst>
                                  <p:childTnLst>
                                    <p:set>
                                      <p:cBhvr>
                                        <p:cTn id="73" dur="1" fill="hold">
                                          <p:stCondLst>
                                            <p:cond delay="0"/>
                                          </p:stCondLst>
                                        </p:cTn>
                                        <p:tgtEl>
                                          <p:spTgt spid="96"/>
                                        </p:tgtEl>
                                        <p:attrNameLst>
                                          <p:attrName>style.visibility</p:attrName>
                                        </p:attrNameLst>
                                      </p:cBhvr>
                                      <p:to>
                                        <p:strVal val="visible"/>
                                      </p:to>
                                    </p:set>
                                    <p:anim calcmode="lin" valueType="num">
                                      <p:cBhvr additive="base">
                                        <p:cTn id="74" dur="500" fill="hold"/>
                                        <p:tgtEl>
                                          <p:spTgt spid="96"/>
                                        </p:tgtEl>
                                        <p:attrNameLst>
                                          <p:attrName>ppt_x</p:attrName>
                                        </p:attrNameLst>
                                      </p:cBhvr>
                                      <p:tavLst>
                                        <p:tav tm="0">
                                          <p:val>
                                            <p:strVal val="1+#ppt_w/2"/>
                                          </p:val>
                                        </p:tav>
                                        <p:tav tm="100000">
                                          <p:val>
                                            <p:strVal val="#ppt_x"/>
                                          </p:val>
                                        </p:tav>
                                      </p:tavLst>
                                    </p:anim>
                                    <p:anim calcmode="lin" valueType="num">
                                      <p:cBhvr additive="base">
                                        <p:cTn id="75" dur="500" fill="hold"/>
                                        <p:tgtEl>
                                          <p:spTgt spid="96"/>
                                        </p:tgtEl>
                                        <p:attrNameLst>
                                          <p:attrName>ppt_y</p:attrName>
                                        </p:attrNameLst>
                                      </p:cBhvr>
                                      <p:tavLst>
                                        <p:tav tm="0">
                                          <p:val>
                                            <p:strVal val="#ppt_y"/>
                                          </p:val>
                                        </p:tav>
                                        <p:tav tm="100000">
                                          <p:val>
                                            <p:strVal val="#ppt_y"/>
                                          </p:val>
                                        </p:tav>
                                      </p:tavLst>
                                    </p:anim>
                                  </p:childTnLst>
                                </p:cTn>
                              </p:par>
                              <p:par>
                                <p:cTn id="76" presetID="2" presetClass="entr" presetSubtype="2" fill="hold" nodeType="with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500" fill="hold"/>
                                        <p:tgtEl>
                                          <p:spTgt spid="37"/>
                                        </p:tgtEl>
                                        <p:attrNameLst>
                                          <p:attrName>ppt_x</p:attrName>
                                        </p:attrNameLst>
                                      </p:cBhvr>
                                      <p:tavLst>
                                        <p:tav tm="0">
                                          <p:val>
                                            <p:strVal val="1+#ppt_w/2"/>
                                          </p:val>
                                        </p:tav>
                                        <p:tav tm="100000">
                                          <p:val>
                                            <p:strVal val="#ppt_x"/>
                                          </p:val>
                                        </p:tav>
                                      </p:tavLst>
                                    </p:anim>
                                    <p:anim calcmode="lin" valueType="num">
                                      <p:cBhvr additive="base">
                                        <p:cTn id="79" dur="500" fill="hold"/>
                                        <p:tgtEl>
                                          <p:spTgt spid="37"/>
                                        </p:tgtEl>
                                        <p:attrNameLst>
                                          <p:attrName>ppt_y</p:attrName>
                                        </p:attrNameLst>
                                      </p:cBhvr>
                                      <p:tavLst>
                                        <p:tav tm="0">
                                          <p:val>
                                            <p:strVal val="#ppt_y"/>
                                          </p:val>
                                        </p:tav>
                                        <p:tav tm="100000">
                                          <p:val>
                                            <p:strVal val="#ppt_y"/>
                                          </p:val>
                                        </p:tav>
                                      </p:tavLst>
                                    </p:anim>
                                  </p:childTnLst>
                                </p:cTn>
                              </p:par>
                              <p:par>
                                <p:cTn id="80" presetID="53" presetClass="entr" presetSubtype="528"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p:cTn id="82" dur="500" fill="hold"/>
                                        <p:tgtEl>
                                          <p:spTgt spid="40"/>
                                        </p:tgtEl>
                                        <p:attrNameLst>
                                          <p:attrName>ppt_w</p:attrName>
                                        </p:attrNameLst>
                                      </p:cBhvr>
                                      <p:tavLst>
                                        <p:tav tm="0">
                                          <p:val>
                                            <p:fltVal val="0"/>
                                          </p:val>
                                        </p:tav>
                                        <p:tav tm="100000">
                                          <p:val>
                                            <p:strVal val="#ppt_w"/>
                                          </p:val>
                                        </p:tav>
                                      </p:tavLst>
                                    </p:anim>
                                    <p:anim calcmode="lin" valueType="num">
                                      <p:cBhvr>
                                        <p:cTn id="83" dur="500" fill="hold"/>
                                        <p:tgtEl>
                                          <p:spTgt spid="40"/>
                                        </p:tgtEl>
                                        <p:attrNameLst>
                                          <p:attrName>ppt_h</p:attrName>
                                        </p:attrNameLst>
                                      </p:cBhvr>
                                      <p:tavLst>
                                        <p:tav tm="0">
                                          <p:val>
                                            <p:fltVal val="0"/>
                                          </p:val>
                                        </p:tav>
                                        <p:tav tm="100000">
                                          <p:val>
                                            <p:strVal val="#ppt_h"/>
                                          </p:val>
                                        </p:tav>
                                      </p:tavLst>
                                    </p:anim>
                                    <p:animEffect transition="in" filter="fade">
                                      <p:cBhvr>
                                        <p:cTn id="84" dur="500"/>
                                        <p:tgtEl>
                                          <p:spTgt spid="40"/>
                                        </p:tgtEl>
                                      </p:cBhvr>
                                    </p:animEffect>
                                    <p:anim calcmode="lin" valueType="num">
                                      <p:cBhvr>
                                        <p:cTn id="85" dur="500" fill="hold"/>
                                        <p:tgtEl>
                                          <p:spTgt spid="40"/>
                                        </p:tgtEl>
                                        <p:attrNameLst>
                                          <p:attrName>ppt_x</p:attrName>
                                        </p:attrNameLst>
                                      </p:cBhvr>
                                      <p:tavLst>
                                        <p:tav tm="0">
                                          <p:val>
                                            <p:fltVal val="0.5"/>
                                          </p:val>
                                        </p:tav>
                                        <p:tav tm="100000">
                                          <p:val>
                                            <p:strVal val="#ppt_x"/>
                                          </p:val>
                                        </p:tav>
                                      </p:tavLst>
                                    </p:anim>
                                    <p:anim calcmode="lin" valueType="num">
                                      <p:cBhvr>
                                        <p:cTn id="86" dur="500" fill="hold"/>
                                        <p:tgtEl>
                                          <p:spTgt spid="40"/>
                                        </p:tgtEl>
                                        <p:attrNameLst>
                                          <p:attrName>ppt_y</p:attrName>
                                        </p:attrNameLst>
                                      </p:cBhvr>
                                      <p:tavLst>
                                        <p:tav tm="0">
                                          <p:val>
                                            <p:fltVal val="0.5"/>
                                          </p:val>
                                        </p:tav>
                                        <p:tav tm="100000">
                                          <p:val>
                                            <p:strVal val="#ppt_y"/>
                                          </p:val>
                                        </p:tav>
                                      </p:tavLst>
                                    </p:anim>
                                  </p:childTnLst>
                                </p:cTn>
                              </p:par>
                              <p:par>
                                <p:cTn id="87" presetID="16" presetClass="entr" presetSubtype="42"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barn(outHorizontal)">
                                      <p:cBhvr>
                                        <p:cTn id="89" dur="500"/>
                                        <p:tgtEl>
                                          <p:spTgt spid="41"/>
                                        </p:tgtEl>
                                      </p:cBhvr>
                                    </p:animEffect>
                                  </p:childTnLst>
                                </p:cTn>
                              </p:par>
                              <p:par>
                                <p:cTn id="90" presetID="2" presetClass="entr" presetSubtype="2" fill="hold" nodeType="withEffect">
                                  <p:stCondLst>
                                    <p:cond delay="0"/>
                                  </p:stCondLst>
                                  <p:childTnLst>
                                    <p:set>
                                      <p:cBhvr>
                                        <p:cTn id="91" dur="1" fill="hold">
                                          <p:stCondLst>
                                            <p:cond delay="0"/>
                                          </p:stCondLst>
                                        </p:cTn>
                                        <p:tgtEl>
                                          <p:spTgt spid="45"/>
                                        </p:tgtEl>
                                        <p:attrNameLst>
                                          <p:attrName>style.visibility</p:attrName>
                                        </p:attrNameLst>
                                      </p:cBhvr>
                                      <p:to>
                                        <p:strVal val="visible"/>
                                      </p:to>
                                    </p:set>
                                    <p:anim calcmode="lin" valueType="num">
                                      <p:cBhvr additive="base">
                                        <p:cTn id="92" dur="500" fill="hold"/>
                                        <p:tgtEl>
                                          <p:spTgt spid="45"/>
                                        </p:tgtEl>
                                        <p:attrNameLst>
                                          <p:attrName>ppt_x</p:attrName>
                                        </p:attrNameLst>
                                      </p:cBhvr>
                                      <p:tavLst>
                                        <p:tav tm="0">
                                          <p:val>
                                            <p:strVal val="1+#ppt_w/2"/>
                                          </p:val>
                                        </p:tav>
                                        <p:tav tm="100000">
                                          <p:val>
                                            <p:strVal val="#ppt_x"/>
                                          </p:val>
                                        </p:tav>
                                      </p:tavLst>
                                    </p:anim>
                                    <p:anim calcmode="lin" valueType="num">
                                      <p:cBhvr additive="base">
                                        <p:cTn id="93"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4" grpId="0"/>
      <p:bldP spid="89" grpId="0"/>
      <p:bldP spid="94" grpId="0"/>
      <p:bldP spid="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04</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实现文档</a:t>
            </a:r>
          </a:p>
        </p:txBody>
      </p:sp>
    </p:spTree>
    <p:extLst>
      <p:ext uri="{BB962C8B-B14F-4D97-AF65-F5344CB8AC3E}">
        <p14:creationId xmlns:p14="http://schemas.microsoft.com/office/powerpoint/2010/main" val="3555781073"/>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实现文档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658666" y="608785"/>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代码规范</a:t>
            </a:r>
            <a:endParaRPr lang="zh-CN" altLang="en-US" sz="1200" dirty="0"/>
          </a:p>
        </p:txBody>
      </p:sp>
      <p:pic>
        <p:nvPicPr>
          <p:cNvPr id="2" name="图片 1"/>
          <p:cNvPicPr>
            <a:picLocks noChangeAspect="1"/>
          </p:cNvPicPr>
          <p:nvPr/>
        </p:nvPicPr>
        <p:blipFill rotWithShape="1">
          <a:blip r:embed="rId7"/>
          <a:srcRect l="26528" t="23232" r="24722" b="3441"/>
          <a:stretch/>
        </p:blipFill>
        <p:spPr>
          <a:xfrm>
            <a:off x="262467" y="1480347"/>
            <a:ext cx="5943600" cy="4893734"/>
          </a:xfrm>
          <a:prstGeom prst="rect">
            <a:avLst/>
          </a:prstGeom>
        </p:spPr>
      </p:pic>
      <p:pic>
        <p:nvPicPr>
          <p:cNvPr id="4" name="图片 3"/>
          <p:cNvPicPr>
            <a:picLocks noChangeAspect="1"/>
          </p:cNvPicPr>
          <p:nvPr/>
        </p:nvPicPr>
        <p:blipFill rotWithShape="1">
          <a:blip r:embed="rId8"/>
          <a:srcRect l="23889" t="15747" r="25208" b="3441"/>
          <a:stretch/>
        </p:blipFill>
        <p:spPr>
          <a:xfrm>
            <a:off x="5799665" y="1305145"/>
            <a:ext cx="6206067" cy="5393268"/>
          </a:xfrm>
          <a:prstGeom prst="rect">
            <a:avLst/>
          </a:prstGeom>
        </p:spPr>
      </p:pic>
    </p:spTree>
    <p:extLst>
      <p:ext uri="{BB962C8B-B14F-4D97-AF65-F5344CB8AC3E}">
        <p14:creationId xmlns:p14="http://schemas.microsoft.com/office/powerpoint/2010/main" val="1122441606"/>
      </p:ext>
    </p:extLst>
  </p:cSld>
  <p:clrMapOvr>
    <a:masterClrMapping/>
  </p:clrMapOvr>
  <p:transition spd="slow" advTm="3000">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实现文档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9" y="12532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代码清单</a:t>
            </a:r>
            <a:endParaRPr lang="zh-CN" altLang="en-US" sz="1200" dirty="0"/>
          </a:p>
        </p:txBody>
      </p:sp>
    </p:spTree>
    <p:extLst>
      <p:ext uri="{BB962C8B-B14F-4D97-AF65-F5344CB8AC3E}">
        <p14:creationId xmlns:p14="http://schemas.microsoft.com/office/powerpoint/2010/main" val="3741784456"/>
      </p:ext>
    </p:extLst>
  </p:cSld>
  <p:clrMapOvr>
    <a:masterClrMapping/>
  </p:clrMapOvr>
  <p:transition spd="slow" advTm="3000">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实现文档</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9" y="12532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内部代码走查</a:t>
            </a:r>
            <a:endParaRPr lang="zh-CN" altLang="en-US" sz="1200" dirty="0"/>
          </a:p>
        </p:txBody>
      </p:sp>
    </p:spTree>
    <p:extLst>
      <p:ext uri="{BB962C8B-B14F-4D97-AF65-F5344CB8AC3E}">
        <p14:creationId xmlns:p14="http://schemas.microsoft.com/office/powerpoint/2010/main" val="3220589063"/>
      </p:ext>
    </p:extLst>
  </p:cSld>
  <p:clrMapOvr>
    <a:masterClrMapping/>
  </p:clrMapOvr>
  <p:transition spd="slow" advTm="3000">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05</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测试用例与测试计划</a:t>
            </a:r>
          </a:p>
        </p:txBody>
      </p:sp>
    </p:spTree>
    <p:extLst>
      <p:ext uri="{BB962C8B-B14F-4D97-AF65-F5344CB8AC3E}">
        <p14:creationId xmlns:p14="http://schemas.microsoft.com/office/powerpoint/2010/main" val="3387657653"/>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测试用例与测试计划</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9" y="12532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测试用例</a:t>
            </a:r>
            <a:endParaRPr lang="zh-CN" altLang="en-US" sz="1200" dirty="0"/>
          </a:p>
        </p:txBody>
      </p:sp>
      <p:pic>
        <p:nvPicPr>
          <p:cNvPr id="2" name="图片 1"/>
          <p:cNvPicPr>
            <a:picLocks noChangeAspect="1"/>
          </p:cNvPicPr>
          <p:nvPr/>
        </p:nvPicPr>
        <p:blipFill rotWithShape="1">
          <a:blip r:embed="rId7"/>
          <a:srcRect l="28681" t="16001" r="29931" b="2426"/>
          <a:stretch/>
        </p:blipFill>
        <p:spPr>
          <a:xfrm>
            <a:off x="2803931" y="1024466"/>
            <a:ext cx="5046134" cy="5444067"/>
          </a:xfrm>
          <a:prstGeom prst="rect">
            <a:avLst/>
          </a:prstGeom>
        </p:spPr>
      </p:pic>
    </p:spTree>
    <p:extLst>
      <p:ext uri="{BB962C8B-B14F-4D97-AF65-F5344CB8AC3E}">
        <p14:creationId xmlns:p14="http://schemas.microsoft.com/office/powerpoint/2010/main" val="1797628855"/>
      </p:ext>
    </p:extLst>
  </p:cSld>
  <p:clrMapOvr>
    <a:masterClrMapping/>
  </p:clrMapOvr>
  <p:transition spd="slow" advTm="3000">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测试用例与测试计划</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895733" y="602698"/>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测试计划</a:t>
            </a:r>
            <a:endParaRPr lang="zh-CN" altLang="en-US" sz="1200" dirty="0"/>
          </a:p>
        </p:txBody>
      </p:sp>
      <p:pic>
        <p:nvPicPr>
          <p:cNvPr id="2" name="图片 1"/>
          <p:cNvPicPr>
            <a:picLocks noChangeAspect="1"/>
          </p:cNvPicPr>
          <p:nvPr/>
        </p:nvPicPr>
        <p:blipFill rotWithShape="1">
          <a:blip r:embed="rId7"/>
          <a:srcRect l="29097" t="16509" r="29792" b="4325"/>
          <a:stretch/>
        </p:blipFill>
        <p:spPr>
          <a:xfrm>
            <a:off x="685798" y="1345843"/>
            <a:ext cx="5012267" cy="5283557"/>
          </a:xfrm>
          <a:prstGeom prst="rect">
            <a:avLst/>
          </a:prstGeom>
        </p:spPr>
      </p:pic>
      <p:pic>
        <p:nvPicPr>
          <p:cNvPr id="4" name="图片 3"/>
          <p:cNvPicPr>
            <a:picLocks noChangeAspect="1"/>
          </p:cNvPicPr>
          <p:nvPr/>
        </p:nvPicPr>
        <p:blipFill rotWithShape="1">
          <a:blip r:embed="rId8"/>
          <a:srcRect l="24097" t="21582" r="25000" b="11053"/>
          <a:stretch/>
        </p:blipFill>
        <p:spPr>
          <a:xfrm>
            <a:off x="5764066" y="1629477"/>
            <a:ext cx="6206067" cy="4495800"/>
          </a:xfrm>
          <a:prstGeom prst="rect">
            <a:avLst/>
          </a:prstGeom>
        </p:spPr>
      </p:pic>
    </p:spTree>
    <p:extLst>
      <p:ext uri="{BB962C8B-B14F-4D97-AF65-F5344CB8AC3E}">
        <p14:creationId xmlns:p14="http://schemas.microsoft.com/office/powerpoint/2010/main" val="1125895939"/>
      </p:ext>
    </p:extLst>
  </p:cSld>
  <p:clrMapOvr>
    <a:masterClrMapping/>
  </p:clrMapOvr>
  <p:transition spd="slow" advTm="3000">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测试用例与测试计划</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895733" y="602698"/>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用户手册</a:t>
            </a:r>
            <a:endParaRPr lang="zh-CN" altLang="en-US" sz="1200" dirty="0"/>
          </a:p>
        </p:txBody>
      </p:sp>
      <p:graphicFrame>
        <p:nvGraphicFramePr>
          <p:cNvPr id="5" name="表格 4"/>
          <p:cNvGraphicFramePr>
            <a:graphicFrameLocks noGrp="1"/>
          </p:cNvGraphicFramePr>
          <p:nvPr>
            <p:extLst>
              <p:ext uri="{D42A27DB-BD31-4B8C-83A1-F6EECF244321}">
                <p14:modId xmlns:p14="http://schemas.microsoft.com/office/powerpoint/2010/main" val="662283213"/>
              </p:ext>
            </p:extLst>
          </p:nvPr>
        </p:nvGraphicFramePr>
        <p:xfrm>
          <a:off x="295507" y="2004367"/>
          <a:ext cx="6122226" cy="3703320"/>
        </p:xfrm>
        <a:graphic>
          <a:graphicData uri="http://schemas.openxmlformats.org/drawingml/2006/table">
            <a:tbl>
              <a:tblPr>
                <a:tableStyleId>{5C22544A-7EE6-4342-B048-85BDC9FD1C3A}</a:tableStyleId>
              </a:tblPr>
              <a:tblGrid>
                <a:gridCol w="972253"/>
                <a:gridCol w="1111995"/>
                <a:gridCol w="587306"/>
                <a:gridCol w="1433660"/>
                <a:gridCol w="2017012"/>
              </a:tblGrid>
              <a:tr h="670143">
                <a:tc>
                  <a:txBody>
                    <a:bodyPr/>
                    <a:lstStyle/>
                    <a:p>
                      <a:pPr algn="just">
                        <a:lnSpc>
                          <a:spcPct val="150000"/>
                        </a:lnSpc>
                        <a:spcAft>
                          <a:spcPts val="0"/>
                        </a:spcAft>
                      </a:pPr>
                      <a:r>
                        <a:rPr lang="zh-CN" sz="1800" kern="100">
                          <a:effectLst/>
                        </a:rPr>
                        <a:t>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zh-CN" sz="1800" kern="100">
                          <a:effectLst/>
                        </a:rPr>
                        <a:t>日期</a:t>
                      </a:r>
                      <a:endParaRPr lang="zh-CN" sz="18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en-US" sz="1800" kern="100">
                          <a:effectLst/>
                        </a:rPr>
                        <a:t>AMD</a:t>
                      </a:r>
                      <a:endParaRPr lang="zh-CN" sz="18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800" kern="100">
                          <a:effectLst/>
                        </a:rPr>
                        <a:t>修订者</a:t>
                      </a:r>
                      <a:endParaRPr lang="zh-CN" sz="18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800" kern="100">
                          <a:effectLst/>
                        </a:rPr>
                        <a:t>说明</a:t>
                      </a:r>
                      <a:endParaRPr lang="zh-CN" sz="18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r>
              <a:tr h="325736">
                <a:tc>
                  <a:txBody>
                    <a:bodyPr/>
                    <a:lstStyle/>
                    <a:p>
                      <a:pPr algn="just">
                        <a:lnSpc>
                          <a:spcPct val="150000"/>
                        </a:lnSpc>
                        <a:spcAft>
                          <a:spcPts val="0"/>
                        </a:spcAft>
                      </a:pPr>
                      <a:r>
                        <a:rPr lang="zh-CN" sz="1800" kern="100">
                          <a:effectLst/>
                        </a:rPr>
                        <a:t>第</a:t>
                      </a:r>
                      <a:r>
                        <a:rPr lang="en-US" sz="1800" kern="100">
                          <a:effectLst/>
                        </a:rPr>
                        <a:t>0.1</a:t>
                      </a:r>
                      <a:r>
                        <a:rPr lang="zh-CN" sz="1800" kern="100">
                          <a:effectLst/>
                        </a:rPr>
                        <a:t>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11</a:t>
                      </a:r>
                      <a:r>
                        <a:rPr lang="zh-CN" sz="1800" kern="100">
                          <a:effectLst/>
                        </a:rPr>
                        <a:t>月</a:t>
                      </a:r>
                      <a:r>
                        <a:rPr lang="en-US" sz="1800" kern="100">
                          <a:effectLst/>
                        </a:rPr>
                        <a:t>28</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A</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董思诚</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新建发布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667575">
                <a:tc>
                  <a:txBody>
                    <a:bodyPr/>
                    <a:lstStyle/>
                    <a:p>
                      <a:pPr algn="just">
                        <a:lnSpc>
                          <a:spcPct val="150000"/>
                        </a:lnSpc>
                        <a:spcAft>
                          <a:spcPts val="0"/>
                        </a:spcAft>
                      </a:pPr>
                      <a:r>
                        <a:rPr lang="zh-CN" sz="1800" kern="100">
                          <a:effectLst/>
                        </a:rPr>
                        <a:t>第</a:t>
                      </a:r>
                      <a:r>
                        <a:rPr lang="en-US" sz="1800" kern="100">
                          <a:effectLst/>
                        </a:rPr>
                        <a:t>0.2</a:t>
                      </a:r>
                      <a:r>
                        <a:rPr lang="zh-CN" sz="1800" kern="100">
                          <a:effectLst/>
                        </a:rPr>
                        <a:t>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12</a:t>
                      </a:r>
                      <a:r>
                        <a:rPr lang="zh-CN" sz="1800" kern="100">
                          <a:effectLst/>
                        </a:rPr>
                        <a:t>月</a:t>
                      </a:r>
                      <a:r>
                        <a:rPr lang="en-US" sz="1800" kern="100">
                          <a:effectLst/>
                        </a:rPr>
                        <a:t>2</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A</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李磊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管理员用户内容补充</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325736">
                <a:tc>
                  <a:txBody>
                    <a:bodyPr/>
                    <a:lstStyle/>
                    <a:p>
                      <a:pPr algn="just">
                        <a:lnSpc>
                          <a:spcPct val="150000"/>
                        </a:lnSpc>
                        <a:spcAft>
                          <a:spcPts val="0"/>
                        </a:spcAft>
                      </a:pPr>
                      <a:r>
                        <a:rPr lang="zh-CN" sz="1800" kern="100">
                          <a:effectLst/>
                        </a:rPr>
                        <a:t>第</a:t>
                      </a:r>
                      <a:r>
                        <a:rPr lang="en-US" sz="1800" kern="100">
                          <a:effectLst/>
                        </a:rPr>
                        <a:t>0.3</a:t>
                      </a:r>
                      <a:r>
                        <a:rPr lang="zh-CN" sz="1800" kern="100">
                          <a:effectLst/>
                        </a:rPr>
                        <a:t>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12</a:t>
                      </a:r>
                      <a:r>
                        <a:rPr lang="zh-CN" sz="1800" kern="100">
                          <a:effectLst/>
                        </a:rPr>
                        <a:t>月</a:t>
                      </a:r>
                      <a:r>
                        <a:rPr lang="en-US" sz="1800" kern="100">
                          <a:effectLst/>
                        </a:rPr>
                        <a:t>12</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A</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董思诚</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功能界面原型添加</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325736">
                <a:tc>
                  <a:txBody>
                    <a:bodyPr/>
                    <a:lstStyle/>
                    <a:p>
                      <a:pPr algn="just">
                        <a:lnSpc>
                          <a:spcPct val="150000"/>
                        </a:lnSpc>
                        <a:spcAft>
                          <a:spcPts val="0"/>
                        </a:spcAft>
                      </a:pPr>
                      <a:r>
                        <a:rPr lang="zh-CN" sz="1800" kern="100">
                          <a:effectLst/>
                        </a:rPr>
                        <a:t>第</a:t>
                      </a:r>
                      <a:r>
                        <a:rPr lang="en-US" sz="1800" kern="100">
                          <a:effectLst/>
                        </a:rPr>
                        <a:t>1.0</a:t>
                      </a:r>
                      <a:r>
                        <a:rPr lang="zh-CN" sz="1800" kern="100">
                          <a:effectLst/>
                        </a:rPr>
                        <a:t>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12</a:t>
                      </a:r>
                      <a:r>
                        <a:rPr lang="zh-CN" sz="1800" kern="100">
                          <a:effectLst/>
                        </a:rPr>
                        <a:t>月</a:t>
                      </a:r>
                      <a:r>
                        <a:rPr lang="en-US" sz="1800" kern="100">
                          <a:effectLst/>
                        </a:rPr>
                        <a:t>13</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A</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董思诚</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正式发布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667575">
                <a:tc>
                  <a:txBody>
                    <a:bodyPr/>
                    <a:lstStyle/>
                    <a:p>
                      <a:pPr algn="just">
                        <a:lnSpc>
                          <a:spcPct val="150000"/>
                        </a:lnSpc>
                        <a:spcAft>
                          <a:spcPts val="0"/>
                        </a:spcAft>
                      </a:pPr>
                      <a:r>
                        <a:rPr lang="zh-CN" sz="1800" kern="100">
                          <a:effectLst/>
                        </a:rPr>
                        <a:t>第</a:t>
                      </a:r>
                      <a:r>
                        <a:rPr lang="en-US" sz="1800" kern="100">
                          <a:effectLst/>
                        </a:rPr>
                        <a:t>1.1</a:t>
                      </a:r>
                      <a:r>
                        <a:rPr lang="zh-CN" sz="1800" kern="100">
                          <a:effectLst/>
                        </a:rPr>
                        <a:t>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1</a:t>
                      </a:r>
                      <a:r>
                        <a:rPr lang="zh-CN" sz="1800" kern="100">
                          <a:effectLst/>
                        </a:rPr>
                        <a:t>月</a:t>
                      </a:r>
                      <a:r>
                        <a:rPr lang="en-US" sz="1800" kern="100">
                          <a:effectLst/>
                        </a:rPr>
                        <a:t>9</a:t>
                      </a:r>
                      <a:r>
                        <a:rPr lang="zh-CN" sz="1800" kern="100">
                          <a:effectLst/>
                        </a:rPr>
                        <a:t>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800" kern="100">
                          <a:effectLst/>
                        </a:rPr>
                        <a:t>A</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李磊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添加相关成型模块截图</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pic>
        <p:nvPicPr>
          <p:cNvPr id="8" name="图片 7"/>
          <p:cNvPicPr>
            <a:picLocks noChangeAspect="1"/>
          </p:cNvPicPr>
          <p:nvPr/>
        </p:nvPicPr>
        <p:blipFill rotWithShape="1">
          <a:blip r:embed="rId7"/>
          <a:srcRect l="28820" t="27292" r="30000" b="3315"/>
          <a:stretch/>
        </p:blipFill>
        <p:spPr>
          <a:xfrm>
            <a:off x="6417733" y="1100847"/>
            <a:ext cx="5667445" cy="5227810"/>
          </a:xfrm>
          <a:prstGeom prst="rect">
            <a:avLst/>
          </a:prstGeom>
        </p:spPr>
      </p:pic>
    </p:spTree>
    <p:extLst>
      <p:ext uri="{BB962C8B-B14F-4D97-AF65-F5344CB8AC3E}">
        <p14:creationId xmlns:p14="http://schemas.microsoft.com/office/powerpoint/2010/main" val="3354402690"/>
      </p:ext>
    </p:extLst>
  </p:cSld>
  <p:clrMapOvr>
    <a:masterClrMapping/>
  </p:clrMapOvr>
  <p:transition spd="slow" advTm="3000">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06</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项目成果</a:t>
            </a:r>
          </a:p>
        </p:txBody>
      </p:sp>
    </p:spTree>
    <p:extLst>
      <p:ext uri="{BB962C8B-B14F-4D97-AF65-F5344CB8AC3E}">
        <p14:creationId xmlns:p14="http://schemas.microsoft.com/office/powerpoint/2010/main" val="3342378448"/>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07</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各种测试</a:t>
            </a:r>
          </a:p>
        </p:txBody>
      </p:sp>
    </p:spTree>
    <p:extLst>
      <p:ext uri="{BB962C8B-B14F-4D97-AF65-F5344CB8AC3E}">
        <p14:creationId xmlns:p14="http://schemas.microsoft.com/office/powerpoint/2010/main" val="2439919415"/>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353" y="14473"/>
            <a:ext cx="6560024" cy="6850644"/>
          </a:xfrm>
          <a:prstGeom prst="rect">
            <a:avLst/>
          </a:prstGeom>
        </p:spPr>
      </p:pic>
      <p:sp>
        <p:nvSpPr>
          <p:cNvPr id="21" name="文本框 20"/>
          <p:cNvSpPr txBox="1"/>
          <p:nvPr/>
        </p:nvSpPr>
        <p:spPr>
          <a:xfrm>
            <a:off x="5506557" y="2350871"/>
            <a:ext cx="960519"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01</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3676650" y="3435350"/>
            <a:ext cx="4284980" cy="1569660"/>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sp>
        <p:nvSpPr>
          <p:cNvPr id="23" name="Rectangle 30"/>
          <p:cNvSpPr/>
          <p:nvPr/>
        </p:nvSpPr>
        <p:spPr>
          <a:xfrm flipH="1">
            <a:off x="4956696" y="4408892"/>
            <a:ext cx="2060241" cy="306705"/>
          </a:xfrm>
          <a:prstGeom prst="rect">
            <a:avLst/>
          </a:prstGeom>
        </p:spPr>
        <p:txBody>
          <a:bodyPr wrap="square">
            <a:spAutoFit/>
          </a:bodyPr>
          <a:lstStyle/>
          <a:p>
            <a:pPr lvl="0" algn="ctr">
              <a:defRPr/>
            </a:pPr>
            <a:endParaRPr kumimoji="0" lang="en-US" altLang="zh-CN" sz="1400" b="0" i="0" u="none" strike="noStrike" kern="1200" cap="none" spc="0" normalizeH="0" baseline="0" noProof="0" dirty="0">
              <a:ln>
                <a:noFill/>
              </a:ln>
              <a:solidFill>
                <a:schemeClr val="tx1">
                  <a:lumMod val="65000"/>
                  <a:lumOff val="35000"/>
                </a:schemeClr>
              </a:solidFill>
              <a:effectLst/>
              <a:uLnTx/>
              <a:uFillTx/>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par>
                          <p:cTn id="23" fill="hold">
                            <p:stCondLst>
                              <p:cond delay="3300"/>
                            </p:stCondLst>
                            <p:childTnLst>
                              <p:par>
                                <p:cTn id="24" presetID="10" presetClass="entr" presetSubtype="0" fill="hold" grpId="0" nodeType="afterEffect">
                                  <p:stCondLst>
                                    <p:cond delay="0"/>
                                  </p:stCondLst>
                                  <p:iterate type="lt">
                                    <p:tmPct val="10000"/>
                                  </p:iterate>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3393481"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集成测试与测试结果</a:t>
            </a:r>
            <a:endParaRPr lang="zh-CN" altLang="en-US" sz="1200" dirty="0"/>
          </a:p>
        </p:txBody>
      </p:sp>
    </p:spTree>
    <p:extLst>
      <p:ext uri="{BB962C8B-B14F-4D97-AF65-F5344CB8AC3E}">
        <p14:creationId xmlns:p14="http://schemas.microsoft.com/office/powerpoint/2010/main" val="1440495037"/>
      </p:ext>
    </p:extLst>
  </p:cSld>
  <p:clrMapOvr>
    <a:masterClrMapping/>
  </p:clrMapOvr>
  <p:transition spd="slow" advTm="3000">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3759242"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nSpc>
                <a:spcPts val="3200"/>
              </a:lnSpc>
              <a:buSzPct val="70000"/>
              <a:buNone/>
              <a:defRPr/>
            </a:pPr>
            <a:r>
              <a:rPr lang="zh-CN" altLang="en-US" sz="2400" b="1" dirty="0">
                <a:latin typeface="+mn-ea"/>
              </a:rPr>
              <a:t>用</a:t>
            </a:r>
            <a:r>
              <a:rPr lang="zh-CN" altLang="en-US" sz="2400" b="1" dirty="0" smtClean="0">
                <a:latin typeface="+mn-ea"/>
              </a:rPr>
              <a:t>户亲自测试与测试结果</a:t>
            </a:r>
            <a:endParaRPr lang="zh-CN" altLang="en-US" sz="1200" dirty="0"/>
          </a:p>
        </p:txBody>
      </p:sp>
    </p:spTree>
    <p:extLst>
      <p:ext uri="{BB962C8B-B14F-4D97-AF65-F5344CB8AC3E}">
        <p14:creationId xmlns:p14="http://schemas.microsoft.com/office/powerpoint/2010/main" val="948388236"/>
      </p:ext>
    </p:extLst>
  </p:cSld>
  <p:clrMapOvr>
    <a:masterClrMapping/>
  </p:clrMapOvr>
  <p:transition spd="slow" advTm="3000">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3393481"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系统测试与测试结果</a:t>
            </a:r>
            <a:endParaRPr lang="zh-CN" altLang="en-US" sz="1200" dirty="0"/>
          </a:p>
        </p:txBody>
      </p:sp>
    </p:spTree>
    <p:extLst>
      <p:ext uri="{BB962C8B-B14F-4D97-AF65-F5344CB8AC3E}">
        <p14:creationId xmlns:p14="http://schemas.microsoft.com/office/powerpoint/2010/main" val="2119098824"/>
      </p:ext>
    </p:extLst>
  </p:cSld>
  <p:clrMapOvr>
    <a:masterClrMapping/>
  </p:clrMapOvr>
  <p:transition spd="slow" advTm="3000">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各种测试</a:t>
              </a:r>
            </a:p>
          </p:txBody>
        </p:sp>
      </p:grpSp>
      <p:sp>
        <p:nvSpPr>
          <p:cNvPr id="6" name="文本框 5"/>
          <p:cNvSpPr txBox="1"/>
          <p:nvPr>
            <p:custDataLst>
              <p:tags r:id="rId1"/>
            </p:custDataLst>
          </p:nvPr>
        </p:nvSpPr>
        <p:spPr>
          <a:xfrm>
            <a:off x="751799" y="1100847"/>
            <a:ext cx="279673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endParaRPr lang="zh-CN" altLang="en-US" sz="1200" dirty="0"/>
          </a:p>
        </p:txBody>
      </p:sp>
      <p:sp>
        <p:nvSpPr>
          <p:cNvPr id="7" name="文本框 6"/>
          <p:cNvSpPr txBox="1"/>
          <p:nvPr>
            <p:custDataLst>
              <p:tags r:id="rId2"/>
            </p:custDataLst>
          </p:nvPr>
        </p:nvSpPr>
        <p:spPr>
          <a:xfrm>
            <a:off x="904198" y="1253247"/>
            <a:ext cx="3393481"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用户反馈</a:t>
            </a:r>
            <a:endParaRPr lang="zh-CN" altLang="en-US" sz="1200" dirty="0"/>
          </a:p>
        </p:txBody>
      </p:sp>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b="49478"/>
          <a:stretch/>
        </p:blipFill>
        <p:spPr>
          <a:xfrm>
            <a:off x="3382951" y="1335469"/>
            <a:ext cx="4789637" cy="4304085"/>
          </a:xfrm>
          <a:prstGeom prst="rect">
            <a:avLst/>
          </a:prstGeom>
        </p:spPr>
      </p:pic>
    </p:spTree>
    <p:extLst>
      <p:ext uri="{BB962C8B-B14F-4D97-AF65-F5344CB8AC3E}">
        <p14:creationId xmlns:p14="http://schemas.microsoft.com/office/powerpoint/2010/main" val="39588488"/>
      </p:ext>
    </p:extLst>
  </p:cSld>
  <p:clrMapOvr>
    <a:masterClrMapping/>
  </p:clrMapOvr>
  <p:transition spd="slow" advTm="3000">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08</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1682750" y="3435350"/>
            <a:ext cx="8413115" cy="829945"/>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版</a:t>
            </a:r>
            <a:r>
              <a:rPr lang="zh-CN" altLang="en-US" sz="4800" dirty="0" smtClean="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rPr>
              <a:t>本管理</a:t>
            </a:r>
            <a:endParaRPr lang="zh-CN" altLang="en-US" sz="4800" dirty="0">
              <a:solidFill>
                <a:schemeClr val="tx1">
                  <a:lumMod val="75000"/>
                  <a:lumOff val="25000"/>
                </a:schemeClr>
              </a:solidFill>
              <a:latin typeface="Century Gothic" panose="020B0502020202020204" pitchFamily="34" charset="0"/>
              <a:ea typeface="思源黑体 CN Normal" panose="020B0400000000000000" pitchFamily="34" charset="-122"/>
              <a:cs typeface="Open Sans" pitchFamily="34" charset="0"/>
              <a:sym typeface="Century Gothic" panose="020B0502020202020204" pitchFamily="34" charset="0"/>
            </a:endParaRPr>
          </a:p>
        </p:txBody>
      </p:sp>
    </p:spTree>
    <p:extLst>
      <p:ext uri="{BB962C8B-B14F-4D97-AF65-F5344CB8AC3E}">
        <p14:creationId xmlns:p14="http://schemas.microsoft.com/office/powerpoint/2010/main" val="3351545060"/>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0"/>
          <p:cNvSpPr/>
          <p:nvPr/>
        </p:nvSpPr>
        <p:spPr>
          <a:xfrm flipH="1">
            <a:off x="5263932" y="221723"/>
            <a:ext cx="1671484" cy="523220"/>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版本控制</a:t>
            </a:r>
          </a:p>
        </p:txBody>
      </p:sp>
      <p:pic>
        <p:nvPicPr>
          <p:cNvPr id="2" name="图片 1"/>
          <p:cNvPicPr>
            <a:picLocks noChangeAspect="1"/>
          </p:cNvPicPr>
          <p:nvPr/>
        </p:nvPicPr>
        <p:blipFill rotWithShape="1">
          <a:blip r:embed="rId4"/>
          <a:srcRect r="45826"/>
          <a:stretch/>
        </p:blipFill>
        <p:spPr>
          <a:xfrm>
            <a:off x="349114" y="335280"/>
            <a:ext cx="4018893" cy="6146800"/>
          </a:xfrm>
          <a:prstGeom prst="rect">
            <a:avLst/>
          </a:prstGeom>
        </p:spPr>
      </p:pic>
      <p:pic>
        <p:nvPicPr>
          <p:cNvPr id="4" name="图片 3"/>
          <p:cNvPicPr>
            <a:picLocks noChangeAspect="1"/>
          </p:cNvPicPr>
          <p:nvPr/>
        </p:nvPicPr>
        <p:blipFill rotWithShape="1">
          <a:blip r:embed="rId5"/>
          <a:srcRect l="13385" t="28935" r="32750" b="4710"/>
          <a:stretch/>
        </p:blipFill>
        <p:spPr>
          <a:xfrm>
            <a:off x="4724399" y="1945757"/>
            <a:ext cx="6847841" cy="4617603"/>
          </a:xfrm>
          <a:prstGeom prst="rect">
            <a:avLst/>
          </a:prstGeom>
        </p:spPr>
      </p:pic>
      <p:sp>
        <p:nvSpPr>
          <p:cNvPr id="7" name="文本框 6"/>
          <p:cNvSpPr txBox="1"/>
          <p:nvPr>
            <p:custDataLst>
              <p:tags r:id="rId2"/>
            </p:custDataLst>
          </p:nvPr>
        </p:nvSpPr>
        <p:spPr>
          <a:xfrm>
            <a:off x="6683274" y="335280"/>
            <a:ext cx="3984725" cy="1802797"/>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我们小组使用</a:t>
            </a:r>
            <a:r>
              <a:rPr lang="en-US" altLang="zh-CN" sz="2400" b="1" dirty="0" err="1" smtClean="0">
                <a:latin typeface="+mn-ea"/>
              </a:rPr>
              <a:t>Git</a:t>
            </a:r>
            <a:r>
              <a:rPr lang="zh-CN" altLang="en-US" sz="2400" b="1" dirty="0" smtClean="0">
                <a:latin typeface="+mn-ea"/>
              </a:rPr>
              <a:t>进行版本控制，并且都有版本历史记录。</a:t>
            </a:r>
            <a:endParaRPr lang="zh-CN" altLang="en-US" sz="1200" dirty="0"/>
          </a:p>
        </p:txBody>
      </p:sp>
    </p:spTree>
    <p:custDataLst>
      <p:tags r:id="rId1"/>
    </p:custDataLst>
    <p:extLst>
      <p:ext uri="{BB962C8B-B14F-4D97-AF65-F5344CB8AC3E}">
        <p14:creationId xmlns:p14="http://schemas.microsoft.com/office/powerpoint/2010/main" val="701342163"/>
      </p:ext>
    </p:extLst>
  </p:cSld>
  <p:clrMapOvr>
    <a:masterClrMapping/>
  </p:clrMapOvr>
  <p:transition spd="slow" advTm="3000">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参考资料</a:t>
              </a:r>
            </a:p>
          </p:txBody>
        </p:sp>
      </p:grpSp>
      <p:sp>
        <p:nvSpPr>
          <p:cNvPr id="5" name="文本框 4"/>
          <p:cNvSpPr txBox="1"/>
          <p:nvPr/>
        </p:nvSpPr>
        <p:spPr>
          <a:xfrm>
            <a:off x="802217" y="1617345"/>
            <a:ext cx="7774516" cy="461665"/>
          </a:xfrm>
          <a:prstGeom prst="rect">
            <a:avLst/>
          </a:prstGeom>
          <a:noFill/>
        </p:spPr>
        <p:txBody>
          <a:bodyPr wrap="square" rtlCol="0">
            <a:spAutoFit/>
          </a:bodyPr>
          <a:lstStyle/>
          <a:p>
            <a:r>
              <a:rPr lang="en-US" altLang="zh-CN" sz="2400" dirty="0" smtClean="0"/>
              <a:t>1</a:t>
            </a:r>
            <a:r>
              <a:rPr lang="en-US" altLang="zh-CN" sz="2400" dirty="0"/>
              <a:t>.《</a:t>
            </a:r>
            <a:r>
              <a:rPr lang="zh-CN" altLang="en-US" sz="2400" dirty="0"/>
              <a:t>软件工程导论</a:t>
            </a:r>
            <a:r>
              <a:rPr lang="en-US" altLang="zh-CN" sz="2400" dirty="0"/>
              <a:t>》 </a:t>
            </a:r>
            <a:r>
              <a:rPr lang="zh-CN" altLang="en-US" sz="2400" dirty="0"/>
              <a:t>清华大学出版社 张海藩等 第</a:t>
            </a:r>
            <a:r>
              <a:rPr lang="en-US" altLang="zh-CN" sz="2400" dirty="0"/>
              <a:t>6</a:t>
            </a:r>
            <a:r>
              <a:rPr lang="zh-CN" altLang="en-US" sz="2400" dirty="0"/>
              <a:t>版</a:t>
            </a:r>
          </a:p>
        </p:txBody>
      </p:sp>
    </p:spTree>
    <p:extLst>
      <p:ext uri="{BB962C8B-B14F-4D97-AF65-F5344CB8AC3E}">
        <p14:creationId xmlns:p14="http://schemas.microsoft.com/office/powerpoint/2010/main" val="3261932636"/>
      </p:ext>
    </p:extLst>
  </p:cSld>
  <p:clrMapOvr>
    <a:masterClrMapping/>
  </p:clrMapOvr>
  <p:transition spd="slow" advTm="3000">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1696" y="-341194"/>
            <a:ext cx="13361159" cy="7533564"/>
            <a:chOff x="-941696" y="-341194"/>
            <a:chExt cx="13361159" cy="7533564"/>
          </a:xfrm>
        </p:grpSpPr>
        <p:cxnSp>
          <p:nvCxnSpPr>
            <p:cNvPr id="3" name="直接连接符 2"/>
            <p:cNvCxnSpPr/>
            <p:nvPr/>
          </p:nvCxnSpPr>
          <p:spPr>
            <a:xfrm>
              <a:off x="2088107" y="3678"/>
              <a:ext cx="10331356" cy="6096871"/>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41696" y="-341194"/>
              <a:ext cx="10549720" cy="4681182"/>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256896" y="-204716"/>
              <a:ext cx="2838734" cy="7287904"/>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96036" y="3343701"/>
              <a:ext cx="12888036" cy="27568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534" y="777922"/>
              <a:ext cx="4817659" cy="6414448"/>
            </a:xfrm>
            <a:prstGeom prst="line">
              <a:avLst/>
            </a:prstGeom>
            <a:ln w="28575">
              <a:solidFill>
                <a:srgbClr val="CAB48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3081" r="23081"/>
          <a:stretch>
            <a:fillRect/>
          </a:stretch>
        </p:blipFill>
        <p:spPr>
          <a:xfrm>
            <a:off x="2815988" y="3678"/>
            <a:ext cx="6560024" cy="6850644"/>
          </a:xfrm>
          <a:prstGeom prst="rect">
            <a:avLst/>
          </a:prstGeom>
        </p:spPr>
      </p:pic>
      <p:sp>
        <p:nvSpPr>
          <p:cNvPr id="21" name="文本框 20"/>
          <p:cNvSpPr txBox="1"/>
          <p:nvPr/>
        </p:nvSpPr>
        <p:spPr>
          <a:xfrm>
            <a:off x="5506557" y="2350871"/>
            <a:ext cx="960520" cy="923330"/>
          </a:xfrm>
          <a:prstGeom prst="rect">
            <a:avLst/>
          </a:prstGeom>
          <a:noFill/>
        </p:spPr>
        <p:txBody>
          <a:bodyPr wrap="none" rtlCol="0">
            <a:spAutoFit/>
          </a:bodyPr>
          <a:lstStyle/>
          <a:p>
            <a:pPr algn="ctr"/>
            <a:r>
              <a:rPr lang="en-US" altLang="zh-CN" sz="5400" b="1" dirty="0" smtClean="0">
                <a:solidFill>
                  <a:schemeClr val="tx1">
                    <a:lumMod val="75000"/>
                    <a:lumOff val="25000"/>
                  </a:schemeClr>
                </a:solidFill>
                <a:ea typeface="思源黑体 CN Normal" panose="020B0400000000000000" pitchFamily="34" charset="-122"/>
                <a:sym typeface="Century Gothic" panose="020B0502020202020204" pitchFamily="34" charset="0"/>
              </a:rPr>
              <a:t>09</a:t>
            </a:r>
            <a:endParaRPr lang="zh-CN" altLang="en-US" sz="5400" b="1" dirty="0">
              <a:solidFill>
                <a:schemeClr val="tx1">
                  <a:lumMod val="75000"/>
                  <a:lumOff val="25000"/>
                </a:schemeClr>
              </a:solidFill>
              <a:ea typeface="思源黑体 CN Normal" panose="020B0400000000000000" pitchFamily="34" charset="-122"/>
              <a:sym typeface="Century Gothic" panose="020B0502020202020204" pitchFamily="34" charset="0"/>
            </a:endParaRPr>
          </a:p>
        </p:txBody>
      </p:sp>
      <p:sp>
        <p:nvSpPr>
          <p:cNvPr id="22" name="文本框 21"/>
          <p:cNvSpPr txBox="1"/>
          <p:nvPr/>
        </p:nvSpPr>
        <p:spPr>
          <a:xfrm>
            <a:off x="4412773" y="3435391"/>
            <a:ext cx="3148086" cy="1569660"/>
          </a:xfrm>
          <a:prstGeom prst="rect">
            <a:avLst/>
          </a:prstGeom>
          <a:noFill/>
        </p:spPr>
        <p:txBody>
          <a:bodyPr wrap="square" rtlCol="0">
            <a:spAutoFit/>
          </a:bodyPr>
          <a:lstStyle/>
          <a:p>
            <a:pPr lvl="0" algn="ctr">
              <a:defRPr/>
            </a:pPr>
            <a:r>
              <a:rPr lang="zh-CN" altLang="en-US" sz="4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项目总结评价</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小组分工</a:t>
              </a:r>
            </a:p>
          </p:txBody>
        </p:sp>
      </p:grpSp>
      <p:graphicFrame>
        <p:nvGraphicFramePr>
          <p:cNvPr id="2" name="表格 1"/>
          <p:cNvGraphicFramePr>
            <a:graphicFrameLocks noGrp="1"/>
          </p:cNvGraphicFramePr>
          <p:nvPr>
            <p:extLst>
              <p:ext uri="{D42A27DB-BD31-4B8C-83A1-F6EECF244321}">
                <p14:modId xmlns:p14="http://schemas.microsoft.com/office/powerpoint/2010/main" val="343090679"/>
              </p:ext>
            </p:extLst>
          </p:nvPr>
        </p:nvGraphicFramePr>
        <p:xfrm>
          <a:off x="1182121" y="1767374"/>
          <a:ext cx="9254530" cy="2054670"/>
        </p:xfrm>
        <a:graphic>
          <a:graphicData uri="http://schemas.openxmlformats.org/drawingml/2006/table">
            <a:tbl>
              <a:tblPr firstRow="1" bandRow="1">
                <a:tableStyleId>{5C22544A-7EE6-4342-B048-85BDC9FD1C3A}</a:tableStyleId>
              </a:tblPr>
              <a:tblGrid>
                <a:gridCol w="1850906"/>
                <a:gridCol w="1850906"/>
                <a:gridCol w="1850906"/>
                <a:gridCol w="1850906"/>
                <a:gridCol w="1850906"/>
              </a:tblGrid>
              <a:tr h="569421">
                <a:tc>
                  <a:txBody>
                    <a:bodyPr/>
                    <a:lstStyle/>
                    <a:p>
                      <a:r>
                        <a:rPr lang="zh-CN" altLang="en-US" sz="2000" dirty="0" smtClean="0">
                          <a:solidFill>
                            <a:schemeClr val="tx1"/>
                          </a:solidFill>
                        </a:rPr>
                        <a:t>小组成员</a:t>
                      </a:r>
                      <a:endParaRPr lang="zh-CN" altLang="en-US" sz="2000" dirty="0">
                        <a:solidFill>
                          <a:schemeClr val="tx1"/>
                        </a:solidFill>
                      </a:endParaRPr>
                    </a:p>
                  </a:txBody>
                  <a:tcPr/>
                </a:tc>
                <a:tc>
                  <a:txBody>
                    <a:bodyPr/>
                    <a:lstStyle/>
                    <a:p>
                      <a:r>
                        <a:rPr lang="zh-CN" altLang="en-US" sz="2000" dirty="0" smtClean="0">
                          <a:solidFill>
                            <a:schemeClr val="tx1"/>
                          </a:solidFill>
                        </a:rPr>
                        <a:t>工作量（</a:t>
                      </a:r>
                      <a:r>
                        <a:rPr lang="en-US" altLang="zh-CN" sz="2000" dirty="0" smtClean="0">
                          <a:solidFill>
                            <a:schemeClr val="tx1"/>
                          </a:solidFill>
                        </a:rPr>
                        <a:t>40%</a:t>
                      </a:r>
                      <a:r>
                        <a:rPr lang="zh-CN" altLang="en-US" sz="2000" dirty="0" smtClean="0">
                          <a:solidFill>
                            <a:schemeClr val="tx1"/>
                          </a:solidFill>
                        </a:rPr>
                        <a:t>）</a:t>
                      </a:r>
                      <a:endParaRPr lang="zh-CN" altLang="en-US" sz="2000" dirty="0">
                        <a:solidFill>
                          <a:schemeClr val="tx1"/>
                        </a:solidFill>
                      </a:endParaRPr>
                    </a:p>
                  </a:txBody>
                  <a:tcPr/>
                </a:tc>
                <a:tc>
                  <a:txBody>
                    <a:bodyPr/>
                    <a:lstStyle/>
                    <a:p>
                      <a:r>
                        <a:rPr lang="zh-CN" altLang="en-US" sz="2000" dirty="0" smtClean="0">
                          <a:solidFill>
                            <a:schemeClr val="tx1"/>
                          </a:solidFill>
                        </a:rPr>
                        <a:t>工作质量（</a:t>
                      </a:r>
                      <a:r>
                        <a:rPr lang="en-US" altLang="zh-CN" sz="2000" dirty="0" smtClean="0">
                          <a:solidFill>
                            <a:schemeClr val="tx1"/>
                          </a:solidFill>
                        </a:rPr>
                        <a:t>30%</a:t>
                      </a:r>
                      <a:r>
                        <a:rPr lang="zh-CN" altLang="en-US" sz="2000" dirty="0" smtClean="0">
                          <a:solidFill>
                            <a:schemeClr val="tx1"/>
                          </a:solidFill>
                        </a:rPr>
                        <a:t>）</a:t>
                      </a:r>
                      <a:endParaRPr lang="zh-CN" altLang="en-US" sz="2000" dirty="0">
                        <a:solidFill>
                          <a:schemeClr val="tx1"/>
                        </a:solidFill>
                      </a:endParaRPr>
                    </a:p>
                  </a:txBody>
                  <a:tcPr/>
                </a:tc>
                <a:tc>
                  <a:txBody>
                    <a:bodyPr/>
                    <a:lstStyle/>
                    <a:p>
                      <a:r>
                        <a:rPr lang="zh-CN" altLang="en-US" sz="2000" dirty="0" smtClean="0">
                          <a:solidFill>
                            <a:schemeClr val="tx1"/>
                          </a:solidFill>
                        </a:rPr>
                        <a:t>工作效率（</a:t>
                      </a:r>
                      <a:r>
                        <a:rPr lang="en-US" altLang="zh-CN" sz="2000" dirty="0" smtClean="0">
                          <a:solidFill>
                            <a:schemeClr val="tx1"/>
                          </a:solidFill>
                        </a:rPr>
                        <a:t>30%</a:t>
                      </a:r>
                      <a:r>
                        <a:rPr lang="zh-CN" altLang="en-US" sz="2000" dirty="0" smtClean="0">
                          <a:solidFill>
                            <a:schemeClr val="tx1"/>
                          </a:solidFill>
                        </a:rPr>
                        <a:t>）</a:t>
                      </a:r>
                      <a:endParaRPr lang="zh-CN" altLang="en-US" sz="2000" dirty="0">
                        <a:solidFill>
                          <a:schemeClr val="tx1"/>
                        </a:solidFill>
                      </a:endParaRPr>
                    </a:p>
                  </a:txBody>
                  <a:tcPr/>
                </a:tc>
                <a:tc>
                  <a:txBody>
                    <a:bodyPr/>
                    <a:lstStyle/>
                    <a:p>
                      <a:r>
                        <a:rPr lang="zh-CN" altLang="en-US" sz="2000" dirty="0" smtClean="0">
                          <a:solidFill>
                            <a:schemeClr val="tx1"/>
                          </a:solidFill>
                        </a:rPr>
                        <a:t>分数</a:t>
                      </a:r>
                      <a:endParaRPr lang="zh-CN" altLang="en-US" sz="2000" dirty="0">
                        <a:solidFill>
                          <a:schemeClr val="tx1"/>
                        </a:solidFill>
                      </a:endParaRPr>
                    </a:p>
                  </a:txBody>
                  <a:tcPr/>
                </a:tc>
              </a:tr>
              <a:tr h="451210">
                <a:tc>
                  <a:txBody>
                    <a:bodyPr/>
                    <a:lstStyle/>
                    <a:p>
                      <a:r>
                        <a:rPr lang="zh-CN" altLang="en-US" sz="2000" dirty="0" smtClean="0"/>
                        <a:t>董思诚</a:t>
                      </a:r>
                      <a:endParaRPr lang="zh-CN" altLang="en-US" sz="2000" dirty="0"/>
                    </a:p>
                  </a:txBody>
                  <a:tcPr/>
                </a:tc>
                <a:tc>
                  <a:txBody>
                    <a:bodyPr/>
                    <a:lstStyle/>
                    <a:p>
                      <a:r>
                        <a:rPr lang="en-US" altLang="zh-CN" sz="2000" dirty="0" smtClean="0"/>
                        <a:t>8/10</a:t>
                      </a:r>
                      <a:endParaRPr lang="zh-CN" altLang="en-US" sz="2000" dirty="0"/>
                    </a:p>
                  </a:txBody>
                  <a:tcPr/>
                </a:tc>
                <a:tc>
                  <a:txBody>
                    <a:bodyPr/>
                    <a:lstStyle/>
                    <a:p>
                      <a:r>
                        <a:rPr lang="en-US" altLang="zh-CN" sz="2000" dirty="0" smtClean="0"/>
                        <a:t>9/10</a:t>
                      </a:r>
                      <a:endParaRPr lang="zh-CN" altLang="en-US" sz="2000" dirty="0"/>
                    </a:p>
                  </a:txBody>
                  <a:tcPr/>
                </a:tc>
                <a:tc>
                  <a:txBody>
                    <a:bodyPr/>
                    <a:lstStyle/>
                    <a:p>
                      <a:r>
                        <a:rPr lang="en-US" altLang="zh-CN" sz="2000" dirty="0" smtClean="0"/>
                        <a:t>8/10</a:t>
                      </a:r>
                      <a:endParaRPr lang="zh-CN" altLang="en-US" sz="2000" dirty="0"/>
                    </a:p>
                  </a:txBody>
                  <a:tcPr/>
                </a:tc>
                <a:tc>
                  <a:txBody>
                    <a:bodyPr/>
                    <a:lstStyle/>
                    <a:p>
                      <a:r>
                        <a:rPr lang="en-US" altLang="zh-CN" sz="2000" dirty="0" smtClean="0"/>
                        <a:t>8.3/10</a:t>
                      </a:r>
                      <a:endParaRPr lang="zh-CN" altLang="en-US" sz="2000" dirty="0"/>
                    </a:p>
                  </a:txBody>
                  <a:tcPr/>
                </a:tc>
              </a:tr>
              <a:tr h="451210">
                <a:tc>
                  <a:txBody>
                    <a:bodyPr/>
                    <a:lstStyle/>
                    <a:p>
                      <a:r>
                        <a:rPr lang="zh-CN" altLang="en-US" sz="2000" dirty="0" smtClean="0"/>
                        <a:t>李磊</a:t>
                      </a:r>
                      <a:endParaRPr lang="zh-CN" altLang="en-US" sz="2000" dirty="0"/>
                    </a:p>
                  </a:txBody>
                  <a:tcPr/>
                </a:tc>
                <a:tc>
                  <a:txBody>
                    <a:bodyPr/>
                    <a:lstStyle/>
                    <a:p>
                      <a:r>
                        <a:rPr lang="en-US" altLang="zh-CN" sz="2000" dirty="0" smtClean="0"/>
                        <a:t>10/10</a:t>
                      </a:r>
                      <a:endParaRPr lang="zh-CN" altLang="en-US" sz="2000" dirty="0"/>
                    </a:p>
                  </a:txBody>
                  <a:tcPr/>
                </a:tc>
                <a:tc>
                  <a:txBody>
                    <a:bodyPr/>
                    <a:lstStyle/>
                    <a:p>
                      <a:r>
                        <a:rPr lang="en-US" altLang="zh-CN" sz="2000" dirty="0" smtClean="0"/>
                        <a:t>9/10</a:t>
                      </a:r>
                      <a:endParaRPr lang="zh-CN" altLang="en-US" sz="2000" dirty="0"/>
                    </a:p>
                  </a:txBody>
                  <a:tcPr/>
                </a:tc>
                <a:tc>
                  <a:txBody>
                    <a:bodyPr/>
                    <a:lstStyle/>
                    <a:p>
                      <a:r>
                        <a:rPr lang="en-US" altLang="zh-CN" sz="2000" dirty="0" smtClean="0"/>
                        <a:t>9/10</a:t>
                      </a:r>
                      <a:endParaRPr lang="zh-CN" altLang="en-US" sz="2000" dirty="0"/>
                    </a:p>
                  </a:txBody>
                  <a:tcPr/>
                </a:tc>
                <a:tc>
                  <a:txBody>
                    <a:bodyPr/>
                    <a:lstStyle/>
                    <a:p>
                      <a:r>
                        <a:rPr lang="en-US" altLang="zh-CN" sz="2000" dirty="0" smtClean="0"/>
                        <a:t>9.4/10</a:t>
                      </a:r>
                      <a:endParaRPr lang="zh-CN" altLang="en-US" sz="2000" dirty="0"/>
                    </a:p>
                  </a:txBody>
                  <a:tcPr/>
                </a:tc>
              </a:tr>
              <a:tr h="451210">
                <a:tc>
                  <a:txBody>
                    <a:bodyPr/>
                    <a:lstStyle/>
                    <a:p>
                      <a:r>
                        <a:rPr lang="zh-CN" altLang="en-US" sz="2000" dirty="0" smtClean="0"/>
                        <a:t>陈安</a:t>
                      </a:r>
                      <a:endParaRPr lang="zh-CN" altLang="en-US" sz="2000" dirty="0"/>
                    </a:p>
                  </a:txBody>
                  <a:tcPr/>
                </a:tc>
                <a:tc>
                  <a:txBody>
                    <a:bodyPr/>
                    <a:lstStyle/>
                    <a:p>
                      <a:r>
                        <a:rPr lang="en-US" altLang="zh-CN" sz="2000" dirty="0" smtClean="0"/>
                        <a:t>7/10</a:t>
                      </a:r>
                      <a:endParaRPr lang="zh-CN" altLang="en-US" sz="2000" dirty="0"/>
                    </a:p>
                  </a:txBody>
                  <a:tcPr/>
                </a:tc>
                <a:tc>
                  <a:txBody>
                    <a:bodyPr/>
                    <a:lstStyle/>
                    <a:p>
                      <a:r>
                        <a:rPr lang="en-US" altLang="zh-CN" sz="2000" dirty="0" smtClean="0"/>
                        <a:t>9/10</a:t>
                      </a:r>
                      <a:endParaRPr lang="zh-CN" altLang="en-US" sz="2000" dirty="0"/>
                    </a:p>
                  </a:txBody>
                  <a:tcPr/>
                </a:tc>
                <a:tc>
                  <a:txBody>
                    <a:bodyPr/>
                    <a:lstStyle/>
                    <a:p>
                      <a:r>
                        <a:rPr lang="en-US" altLang="zh-CN" sz="2000" dirty="0" smtClean="0"/>
                        <a:t>7/10</a:t>
                      </a:r>
                      <a:endParaRPr lang="zh-CN" altLang="en-US" sz="2000" dirty="0"/>
                    </a:p>
                  </a:txBody>
                  <a:tcPr/>
                </a:tc>
                <a:tc>
                  <a:txBody>
                    <a:bodyPr/>
                    <a:lstStyle/>
                    <a:p>
                      <a:r>
                        <a:rPr lang="en-US" altLang="zh-CN" sz="2000" dirty="0" smtClean="0"/>
                        <a:t>7.6/10</a:t>
                      </a:r>
                      <a:endParaRPr lang="zh-CN" altLang="en-US" sz="2000" dirty="0"/>
                    </a:p>
                  </a:txBody>
                  <a:tcPr/>
                </a:tc>
              </a:tr>
            </a:tbl>
          </a:graphicData>
        </a:graphic>
      </p:graphicFrame>
    </p:spTree>
    <p:extLst>
      <p:ext uri="{BB962C8B-B14F-4D97-AF65-F5344CB8AC3E}">
        <p14:creationId xmlns:p14="http://schemas.microsoft.com/office/powerpoint/2010/main" val="1106318384"/>
      </p:ext>
    </p:extLst>
  </p:cSld>
  <p:clrMapOvr>
    <a:masterClrMapping/>
  </p:clrMapOvr>
  <p:transition spd="slow" advTm="3000">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小组评</a:t>
              </a: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价</a:t>
              </a:r>
            </a:p>
          </p:txBody>
        </p:sp>
      </p:grpSp>
      <p:sp>
        <p:nvSpPr>
          <p:cNvPr id="5" name="文本框 4"/>
          <p:cNvSpPr txBox="1"/>
          <p:nvPr/>
        </p:nvSpPr>
        <p:spPr>
          <a:xfrm>
            <a:off x="802216" y="1617345"/>
            <a:ext cx="10399183" cy="3785652"/>
          </a:xfrm>
          <a:prstGeom prst="rect">
            <a:avLst/>
          </a:prstGeom>
          <a:noFill/>
        </p:spPr>
        <p:txBody>
          <a:bodyPr wrap="square" rtlCol="0">
            <a:spAutoFit/>
          </a:bodyPr>
          <a:lstStyle/>
          <a:p>
            <a:r>
              <a:rPr lang="zh-CN" altLang="en-US" sz="2400" dirty="0"/>
              <a:t>李磊</a:t>
            </a:r>
            <a:r>
              <a:rPr lang="zh-CN" altLang="en-US" sz="2400" dirty="0" smtClean="0"/>
              <a:t>：</a:t>
            </a:r>
            <a:r>
              <a:rPr lang="zh-CN" altLang="en-US" sz="2400" dirty="0"/>
              <a:t>团</a:t>
            </a:r>
            <a:r>
              <a:rPr lang="zh-CN" altLang="en-US" sz="2400" dirty="0" smtClean="0"/>
              <a:t>队中的顶梁柱，技术高手外加优秀组员，对于任务完成的非常认真专心，是团队中不可多得的好帮手。</a:t>
            </a:r>
            <a:endParaRPr lang="en-US" altLang="zh-CN" sz="2400" dirty="0" smtClean="0"/>
          </a:p>
          <a:p>
            <a:endParaRPr lang="en-US" altLang="zh-CN" sz="2400" dirty="0" smtClean="0"/>
          </a:p>
          <a:p>
            <a:r>
              <a:rPr lang="zh-CN" altLang="en-US" sz="2400" dirty="0" smtClean="0"/>
              <a:t>董</a:t>
            </a:r>
            <a:r>
              <a:rPr lang="zh-CN" altLang="en-US" sz="2400" dirty="0"/>
              <a:t>思诚</a:t>
            </a:r>
            <a:r>
              <a:rPr lang="zh-CN" altLang="en-US" sz="2400" dirty="0" smtClean="0"/>
              <a:t>：第一次当组长，对于组长的各项事务可能不太了解，期间遇到了很多事情，都要去询问李磊同学，完成任务质量在合格线偏上一点，并不算是很好的组长，没能很好的组织并安排组员的任务。</a:t>
            </a:r>
            <a:endParaRPr lang="en-US" altLang="zh-CN" sz="2400" dirty="0" smtClean="0"/>
          </a:p>
          <a:p>
            <a:endParaRPr lang="en-US" altLang="zh-CN" sz="2400" dirty="0" smtClean="0"/>
          </a:p>
          <a:p>
            <a:r>
              <a:rPr lang="zh-CN" altLang="en-US" sz="2400" dirty="0" smtClean="0"/>
              <a:t>陈</a:t>
            </a:r>
            <a:r>
              <a:rPr lang="zh-CN" altLang="en-US" sz="2400" dirty="0"/>
              <a:t>安</a:t>
            </a:r>
            <a:r>
              <a:rPr lang="zh-CN" altLang="en-US" sz="2400" dirty="0" smtClean="0"/>
              <a:t>：不是同级生，沟通起来可能有点隔阂，但是有尽量完成任务的心态，交付的任务都能比较顺利的完成，技术上面可能有些许欠缺，但是总体来说是有全力协助全组的意愿，是个表</a:t>
            </a:r>
            <a:r>
              <a:rPr lang="zh-CN" altLang="en-US" sz="2400" dirty="0" smtClean="0"/>
              <a:t>现尚可的</a:t>
            </a:r>
            <a:r>
              <a:rPr lang="zh-CN" altLang="en-US" sz="2400" dirty="0" smtClean="0"/>
              <a:t>组员。</a:t>
            </a:r>
            <a:endParaRPr lang="zh-CN" altLang="en-US" sz="2400" dirty="0"/>
          </a:p>
        </p:txBody>
      </p:sp>
    </p:spTree>
    <p:extLst>
      <p:ext uri="{BB962C8B-B14F-4D97-AF65-F5344CB8AC3E}">
        <p14:creationId xmlns:p14="http://schemas.microsoft.com/office/powerpoint/2010/main" val="416173337"/>
      </p:ext>
    </p:extLst>
  </p:cSld>
  <p:clrMapOvr>
    <a:masterClrMapping/>
  </p:clrMapOvr>
  <p:transition spd="slow" advTm="3000">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099452" y="-131242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pic>
        <p:nvPicPr>
          <p:cNvPr id="4" name="图片 3"/>
          <p:cNvPicPr>
            <a:picLocks noChangeAspect="1"/>
          </p:cNvPicPr>
          <p:nvPr/>
        </p:nvPicPr>
        <p:blipFill>
          <a:blip r:embed="rId5"/>
          <a:stretch>
            <a:fillRect/>
          </a:stretch>
        </p:blipFill>
        <p:spPr>
          <a:xfrm>
            <a:off x="4199254" y="0"/>
            <a:ext cx="2200847" cy="1182727"/>
          </a:xfrm>
          <a:prstGeom prst="rect">
            <a:avLst/>
          </a:prstGeom>
        </p:spPr>
      </p:pic>
      <p:sp>
        <p:nvSpPr>
          <p:cNvPr id="11" name="文本框 10"/>
          <p:cNvSpPr txBox="1"/>
          <p:nvPr>
            <p:custDataLst>
              <p:tags r:id="rId1"/>
            </p:custDataLst>
          </p:nvPr>
        </p:nvSpPr>
        <p:spPr>
          <a:xfrm>
            <a:off x="769422" y="1015381"/>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项目计划</a:t>
            </a:r>
            <a:endParaRPr lang="zh-CN" altLang="en-US" sz="1200" dirty="0"/>
          </a:p>
        </p:txBody>
      </p:sp>
      <p:pic>
        <p:nvPicPr>
          <p:cNvPr id="3" name="图片 2"/>
          <p:cNvPicPr>
            <a:picLocks noChangeAspect="1"/>
          </p:cNvPicPr>
          <p:nvPr/>
        </p:nvPicPr>
        <p:blipFill rotWithShape="1">
          <a:blip r:embed="rId6"/>
          <a:srcRect l="34638" t="16255" r="32670" b="5217"/>
          <a:stretch/>
        </p:blipFill>
        <p:spPr>
          <a:xfrm>
            <a:off x="7815704" y="591363"/>
            <a:ext cx="3985864" cy="5240866"/>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2200189689"/>
              </p:ext>
            </p:extLst>
          </p:nvPr>
        </p:nvGraphicFramePr>
        <p:xfrm>
          <a:off x="769422" y="1855893"/>
          <a:ext cx="6612466" cy="4640834"/>
        </p:xfrm>
        <a:graphic>
          <a:graphicData uri="http://schemas.openxmlformats.org/drawingml/2006/table">
            <a:tbl>
              <a:tblPr>
                <a:tableStyleId>{5C22544A-7EE6-4342-B048-85BDC9FD1C3A}</a:tableStyleId>
              </a:tblPr>
              <a:tblGrid>
                <a:gridCol w="1050106"/>
                <a:gridCol w="1201037"/>
                <a:gridCol w="634336"/>
                <a:gridCol w="1548461"/>
                <a:gridCol w="2178526"/>
              </a:tblGrid>
              <a:tr h="278075">
                <a:tc>
                  <a:txBody>
                    <a:bodyPr/>
                    <a:lstStyle/>
                    <a:p>
                      <a:pPr algn="just">
                        <a:lnSpc>
                          <a:spcPct val="150000"/>
                        </a:lnSpc>
                        <a:spcAft>
                          <a:spcPts val="0"/>
                        </a:spcAft>
                      </a:pPr>
                      <a:r>
                        <a:rPr lang="zh-CN" sz="1600" kern="100">
                          <a:effectLst/>
                        </a:rPr>
                        <a:t>版本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zh-CN" sz="1600" kern="100">
                          <a:effectLst/>
                        </a:rPr>
                        <a:t>日期</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0"/>
                        </a:spcAft>
                        <a:tabLst>
                          <a:tab pos="5486400" algn="ctr"/>
                          <a:tab pos="266700" algn="l"/>
                        </a:tabLst>
                      </a:pPr>
                      <a:r>
                        <a:rPr lang="en-US" sz="1600" kern="100">
                          <a:effectLst/>
                        </a:rPr>
                        <a:t>AMD</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600" kern="100">
                          <a:effectLst/>
                        </a:rPr>
                        <a:t>修订者</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tabLst>
                          <a:tab pos="5486400" algn="ctr"/>
                          <a:tab pos="266700" algn="l"/>
                        </a:tabLst>
                      </a:pPr>
                      <a:r>
                        <a:rPr lang="zh-CN" sz="1600" kern="100">
                          <a:effectLst/>
                        </a:rPr>
                        <a:t>说明</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0.1</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20</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新建发布</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0.2</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25</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新增项目计划</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0.3</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27</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新增项目用户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0.4</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28</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修改项目背景</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77207">
                <a:tc>
                  <a:txBody>
                    <a:bodyPr/>
                    <a:lstStyle/>
                    <a:p>
                      <a:pPr algn="just">
                        <a:lnSpc>
                          <a:spcPct val="150000"/>
                        </a:lnSpc>
                        <a:spcAft>
                          <a:spcPts val="0"/>
                        </a:spcAft>
                      </a:pPr>
                      <a:r>
                        <a:rPr lang="zh-CN" sz="1600" kern="100">
                          <a:effectLst/>
                        </a:rPr>
                        <a:t>第</a:t>
                      </a:r>
                      <a:r>
                        <a:rPr lang="en-US" sz="1600" kern="100">
                          <a:effectLst/>
                        </a:rPr>
                        <a:t>0.5</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10</a:t>
                      </a:r>
                      <a:r>
                        <a:rPr lang="zh-CN" sz="1600" kern="100">
                          <a:effectLst/>
                        </a:rPr>
                        <a:t>月</a:t>
                      </a:r>
                      <a:r>
                        <a:rPr lang="en-US" sz="1600" kern="100">
                          <a:effectLst/>
                        </a:rPr>
                        <a:t>29</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修改</a:t>
                      </a:r>
                      <a:r>
                        <a:rPr lang="en-US" sz="1600" kern="100">
                          <a:effectLst/>
                        </a:rPr>
                        <a:t>OBS</a:t>
                      </a:r>
                      <a:r>
                        <a:rPr lang="zh-CN" sz="1600" kern="100">
                          <a:effectLst/>
                        </a:rPr>
                        <a:t>图以及标题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1.0</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11</a:t>
                      </a:r>
                      <a:r>
                        <a:rPr lang="zh-CN" sz="1600" kern="100">
                          <a:effectLst/>
                        </a:rPr>
                        <a:t>月</a:t>
                      </a:r>
                      <a:r>
                        <a:rPr lang="en-US" sz="1600" kern="100">
                          <a:effectLst/>
                        </a:rPr>
                        <a:t>1</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正式发布</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1.1</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11</a:t>
                      </a:r>
                      <a:r>
                        <a:rPr lang="zh-CN" sz="1600" kern="100">
                          <a:effectLst/>
                        </a:rPr>
                        <a:t>月</a:t>
                      </a:r>
                      <a:r>
                        <a:rPr lang="en-US" sz="1600" kern="100">
                          <a:effectLst/>
                        </a:rPr>
                        <a:t>14</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新增用户需求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551720">
                <a:tc>
                  <a:txBody>
                    <a:bodyPr/>
                    <a:lstStyle/>
                    <a:p>
                      <a:pPr algn="just">
                        <a:lnSpc>
                          <a:spcPct val="150000"/>
                        </a:lnSpc>
                        <a:spcAft>
                          <a:spcPts val="0"/>
                        </a:spcAft>
                      </a:pPr>
                      <a:r>
                        <a:rPr lang="zh-CN" sz="1600" kern="100">
                          <a:effectLst/>
                        </a:rPr>
                        <a:t>第</a:t>
                      </a:r>
                      <a:r>
                        <a:rPr lang="en-US" sz="1600" kern="100">
                          <a:effectLst/>
                        </a:rPr>
                        <a:t>1.2</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11</a:t>
                      </a:r>
                      <a:r>
                        <a:rPr lang="zh-CN" sz="1600" kern="100">
                          <a:effectLst/>
                        </a:rPr>
                        <a:t>月</a:t>
                      </a:r>
                      <a:r>
                        <a:rPr lang="en-US" sz="1600" kern="100">
                          <a:effectLst/>
                        </a:rPr>
                        <a:t>25</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新增新的用户类型、更新教师用户的需求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1.3</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12</a:t>
                      </a:r>
                      <a:r>
                        <a:rPr lang="zh-CN" sz="1600" kern="100">
                          <a:effectLst/>
                        </a:rPr>
                        <a:t>月</a:t>
                      </a:r>
                      <a:r>
                        <a:rPr lang="en-US" sz="1600" kern="100">
                          <a:effectLst/>
                        </a:rPr>
                        <a:t>4</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设计阶段相关调整</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551720">
                <a:tc>
                  <a:txBody>
                    <a:bodyPr/>
                    <a:lstStyle/>
                    <a:p>
                      <a:pPr algn="just">
                        <a:lnSpc>
                          <a:spcPct val="150000"/>
                        </a:lnSpc>
                        <a:spcAft>
                          <a:spcPts val="0"/>
                        </a:spcAft>
                      </a:pPr>
                      <a:r>
                        <a:rPr lang="zh-CN" sz="1600" kern="100">
                          <a:effectLst/>
                        </a:rPr>
                        <a:t>第</a:t>
                      </a:r>
                      <a:r>
                        <a:rPr lang="en-US" sz="1600" kern="100">
                          <a:effectLst/>
                        </a:rPr>
                        <a:t>1.4</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1</a:t>
                      </a:r>
                      <a:r>
                        <a:rPr lang="zh-CN" sz="1600" kern="100">
                          <a:effectLst/>
                        </a:rPr>
                        <a:t>月</a:t>
                      </a:r>
                      <a:r>
                        <a:rPr lang="en-US" sz="1600" kern="100">
                          <a:effectLst/>
                        </a:rPr>
                        <a:t>12</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a:effectLst/>
                        </a:rPr>
                        <a:t>实现阶段的相关进度补充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60876">
                <a:tc>
                  <a:txBody>
                    <a:bodyPr/>
                    <a:lstStyle/>
                    <a:p>
                      <a:pPr algn="just">
                        <a:lnSpc>
                          <a:spcPct val="150000"/>
                        </a:lnSpc>
                        <a:spcAft>
                          <a:spcPts val="0"/>
                        </a:spcAft>
                      </a:pPr>
                      <a:r>
                        <a:rPr lang="zh-CN" sz="1600" kern="100">
                          <a:effectLst/>
                        </a:rPr>
                        <a:t>第</a:t>
                      </a:r>
                      <a:r>
                        <a:rPr lang="en-US" sz="1600" kern="100">
                          <a:effectLst/>
                        </a:rPr>
                        <a:t>1.5</a:t>
                      </a:r>
                      <a:r>
                        <a:rPr lang="zh-CN" sz="1600" kern="100">
                          <a:effectLst/>
                        </a:rPr>
                        <a:t>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dirty="0">
                          <a:effectLst/>
                        </a:rPr>
                        <a:t>1</a:t>
                      </a:r>
                      <a:r>
                        <a:rPr lang="zh-CN" sz="1600" kern="100" dirty="0">
                          <a:effectLst/>
                        </a:rPr>
                        <a:t>月</a:t>
                      </a:r>
                      <a:r>
                        <a:rPr lang="en-US" sz="1600" kern="100" dirty="0">
                          <a:effectLst/>
                        </a:rPr>
                        <a:t>13</a:t>
                      </a:r>
                      <a:r>
                        <a:rPr lang="zh-CN" sz="1600" kern="100" dirty="0">
                          <a:effectLst/>
                        </a:rPr>
                        <a:t>日</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A</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600" kern="100">
                          <a:effectLst/>
                        </a:rPr>
                        <a:t>G01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600" kern="100" dirty="0">
                          <a:effectLst/>
                        </a:rPr>
                        <a:t>小组分工计划更新</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项目总结</a:t>
              </a:r>
              <a:endPar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2" name="矩形 1"/>
          <p:cNvSpPr/>
          <p:nvPr/>
        </p:nvSpPr>
        <p:spPr>
          <a:xfrm>
            <a:off x="516467" y="1541030"/>
            <a:ext cx="11176000" cy="2308324"/>
          </a:xfrm>
          <a:prstGeom prst="rect">
            <a:avLst/>
          </a:prstGeom>
        </p:spPr>
        <p:txBody>
          <a:bodyPr wrap="square">
            <a:spAutoFit/>
          </a:bodyPr>
          <a:lstStyle/>
          <a:p>
            <a:pPr algn="just">
              <a:spcAft>
                <a:spcPts val="0"/>
              </a:spcAft>
            </a:pPr>
            <a:r>
              <a:rPr lang="zh-CN" altLang="en-US" kern="100" dirty="0" smtClean="0">
                <a:latin typeface="Calibri" panose="020F0502020204030204" pitchFamily="34" charset="0"/>
                <a:ea typeface="宋体" panose="02010600030101010101" pitchFamily="2" charset="-122"/>
                <a:cs typeface="Times New Roman" panose="02020603050405020304" pitchFamily="18" charset="0"/>
              </a:rPr>
              <a:t>董思诚：</a:t>
            </a:r>
            <a:endParaRPr lang="en-US" altLang="zh-CN" kern="100" dirty="0" smtClean="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        </a:t>
            </a: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本</a:t>
            </a:r>
            <a:r>
              <a:rPr lang="zh-CN" altLang="zh-CN" kern="100" dirty="0">
                <a:latin typeface="Calibri" panose="020F0502020204030204" pitchFamily="34" charset="0"/>
                <a:ea typeface="宋体" panose="02010600030101010101" pitchFamily="2" charset="-122"/>
                <a:cs typeface="Times New Roman" panose="02020603050405020304" pitchFamily="18" charset="0"/>
              </a:rPr>
              <a:t>次项目，我作为组长，由于经验不算非常足，导致出现工期问题，部分内容并没有做的很好，但是在本次学习项目过程的途中，我能够逐步了解项目的生命周期，学习瀑布模型，并亲自尝试制作项目，这是一个尝试，也是我在学习软件工程过程的一个脚步，纵使最后我们小组的表现可能不尽人意，但是期间写的各种文档，各种评审的过程，都对我日后的项目过程受益良多，这些都是十足的经验。在项目开展的过程中，也少不了组员的帮助，没有另外两个组员的帮助，项目不能进展的如此迅速，所以也非常感谢另外两位组员。</a:t>
            </a:r>
          </a:p>
          <a:p>
            <a:pPr algn="just">
              <a:spcAft>
                <a:spcPts val="0"/>
              </a:spcAft>
            </a:pP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         </a:t>
            </a: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本</a:t>
            </a:r>
            <a:r>
              <a:rPr lang="zh-CN" altLang="zh-CN" kern="100" dirty="0">
                <a:latin typeface="Calibri" panose="020F0502020204030204" pitchFamily="34" charset="0"/>
                <a:ea typeface="宋体" panose="02010600030101010101" pitchFamily="2" charset="-122"/>
                <a:cs typeface="Times New Roman" panose="02020603050405020304" pitchFamily="18" charset="0"/>
              </a:rPr>
              <a:t>次项目的经历其实比较波折，为了能够尽可能完成内容，些许内容或多或少的进行了删减，但好在最终我们能够拿出一</a:t>
            </a: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个</a:t>
            </a:r>
            <a:r>
              <a:rPr lang="zh-CN" altLang="en-US" kern="100" dirty="0" smtClean="0">
                <a:latin typeface="Calibri" panose="020F0502020204030204" pitchFamily="34" charset="0"/>
                <a:ea typeface="宋体" panose="02010600030101010101" pitchFamily="2" charset="-122"/>
                <a:cs typeface="Times New Roman" panose="02020603050405020304" pitchFamily="18" charset="0"/>
              </a:rPr>
              <a:t>相对完整</a:t>
            </a: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的</a:t>
            </a:r>
            <a:r>
              <a:rPr lang="zh-CN" altLang="zh-CN" kern="100" dirty="0">
                <a:latin typeface="Calibri" panose="020F0502020204030204" pitchFamily="34" charset="0"/>
                <a:ea typeface="宋体" panose="02010600030101010101" pitchFamily="2" charset="-122"/>
                <a:cs typeface="Times New Roman" panose="02020603050405020304" pitchFamily="18" charset="0"/>
              </a:rPr>
              <a:t>成品了。</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98621976"/>
      </p:ext>
    </p:extLst>
  </p:cSld>
  <p:clrMapOvr>
    <a:masterClrMapping/>
  </p:clrMapOvr>
  <p:transition spd="slow" advTm="3000">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879939" y="-737310"/>
            <a:ext cx="3393228" cy="1969952"/>
            <a:chOff x="4262209" y="-345515"/>
            <a:chExt cx="3393228" cy="1969952"/>
          </a:xfrm>
        </p:grpSpPr>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24" name="Rectangle 30"/>
            <p:cNvSpPr/>
            <p:nvPr/>
          </p:nvSpPr>
          <p:spPr>
            <a:xfrm flipH="1">
              <a:off x="5160734" y="378385"/>
              <a:ext cx="2061845"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项目总结</a:t>
              </a:r>
              <a:endParaRPr lang="zh-CN" altLang="en-US" sz="28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endParaRPr>
            </a:p>
          </p:txBody>
        </p:sp>
      </p:grpSp>
      <p:sp>
        <p:nvSpPr>
          <p:cNvPr id="3" name="矩形 2"/>
          <p:cNvSpPr/>
          <p:nvPr/>
        </p:nvSpPr>
        <p:spPr>
          <a:xfrm>
            <a:off x="753533" y="1541030"/>
            <a:ext cx="11119714" cy="2862322"/>
          </a:xfrm>
          <a:prstGeom prst="rect">
            <a:avLst/>
          </a:prstGeom>
        </p:spPr>
        <p:txBody>
          <a:bodyPr wrap="square">
            <a:spAutoFit/>
          </a:bodyPr>
          <a:lstStyle/>
          <a:p>
            <a:pPr algn="just">
              <a:spcAft>
                <a:spcPts val="0"/>
              </a:spcAft>
            </a:pPr>
            <a:r>
              <a:rPr lang="zh-CN" altLang="en-US" dirty="0" smtClean="0">
                <a:ea typeface="等线" panose="02010600030101010101" pitchFamily="2" charset="-122"/>
                <a:cs typeface="Times New Roman" panose="02020603050405020304" pitchFamily="18" charset="0"/>
              </a:rPr>
              <a:t>李磊：</a:t>
            </a:r>
            <a:endParaRPr lang="en-US" altLang="zh-CN" dirty="0" smtClean="0">
              <a:ea typeface="等线" panose="02010600030101010101" pitchFamily="2" charset="-122"/>
              <a:cs typeface="Times New Roman" panose="02020603050405020304" pitchFamily="18" charset="0"/>
            </a:endParaRPr>
          </a:p>
          <a:p>
            <a:pPr algn="just">
              <a:spcAft>
                <a:spcPts val="0"/>
              </a:spcAft>
            </a:pPr>
            <a:r>
              <a:rPr lang="en-US" altLang="zh-CN" dirty="0" smtClean="0">
                <a:ea typeface="等线" panose="02010600030101010101" pitchFamily="2" charset="-122"/>
                <a:cs typeface="Times New Roman" panose="02020603050405020304" pitchFamily="18" charset="0"/>
              </a:rPr>
              <a:t>       </a:t>
            </a:r>
            <a:r>
              <a:rPr lang="zh-CN" altLang="zh-CN" dirty="0" smtClean="0">
                <a:ea typeface="等线" panose="02010600030101010101" pitchFamily="2" charset="-122"/>
                <a:cs typeface="Times New Roman" panose="02020603050405020304" pitchFamily="18" charset="0"/>
              </a:rPr>
              <a:t>首</a:t>
            </a:r>
            <a:r>
              <a:rPr lang="zh-CN" altLang="zh-CN" dirty="0">
                <a:ea typeface="等线" panose="02010600030101010101" pitchFamily="2" charset="-122"/>
                <a:cs typeface="Times New Roman" panose="02020603050405020304" pitchFamily="18" charset="0"/>
              </a:rPr>
              <a:t>先，我认为一个优秀的小组成员一同共事真的对项目的顺利进展起到非常重要作用。上个学期的小组经历让我记忆犹新，而今年有幸碰上了一群可靠的队友，我们小组当中每个的个人实力或许都不是最强的，但是我们每个人态度都十分端正并且对杨枨老师所发布的任务都积极完成，对于每次会议都一丝不苟，小组成员关系融洽，我们对于相关的任务分工明确，这保证我们能够高效的完成相关里程碑任务。</a:t>
            </a:r>
            <a:r>
              <a:rPr lang="zh-CN" altLang="zh-CN" dirty="0"/>
              <a:t> </a:t>
            </a: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dirty="0" smtClean="0">
                <a:ea typeface="等线" panose="02010600030101010101" pitchFamily="2" charset="-122"/>
                <a:cs typeface="Times New Roman" panose="02020603050405020304" pitchFamily="18" charset="0"/>
              </a:rPr>
              <a:t>       </a:t>
            </a:r>
            <a:r>
              <a:rPr lang="zh-CN" altLang="zh-CN" dirty="0" smtClean="0">
                <a:ea typeface="等线" panose="02010600030101010101" pitchFamily="2" charset="-122"/>
                <a:cs typeface="Times New Roman" panose="02020603050405020304" pitchFamily="18" charset="0"/>
              </a:rPr>
              <a:t>其</a:t>
            </a:r>
            <a:r>
              <a:rPr lang="zh-CN" altLang="zh-CN" dirty="0">
                <a:ea typeface="等线" panose="02010600030101010101" pitchFamily="2" charset="-122"/>
                <a:cs typeface="Times New Roman" panose="02020603050405020304" pitchFamily="18" charset="0"/>
              </a:rPr>
              <a:t>次，在整个项目过程中，我们小组也遇到过不少波折，在项目开展初期我们就被扣除了大量分数，这无疑对我们小组一大打击，我们的项目经理及时调动组员积极性，并及时拿下为杨枨老师出题的机会，再通过我们小组成员合作出题拿回了宝贵分数，所以我们无疑成了真正的团队，可以共患难。小组中总是有积极向上的人来带动我们前进，这点在日常的项目过程中是十分重要的，我们不能够保证一直专注于项目当中，但是有着有人引导着就不会拉下项目中的点点滴滴，这都是我们小组项目能够顺利进行到现在的原因。</a:t>
            </a:r>
            <a:r>
              <a:rPr lang="zh-CN" altLang="zh-CN" dirty="0"/>
              <a:t> </a:t>
            </a: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06926202"/>
      </p:ext>
    </p:extLst>
  </p:cSld>
  <p:clrMapOvr>
    <a:masterClrMapping/>
  </p:clrMapOvr>
  <p:transition spd="slow" advTm="3000">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rcRect r="41945"/>
          <a:stretch>
            <a:fillRect/>
          </a:stretch>
        </p:blipFill>
        <p:spPr>
          <a:xfrm rot="16866840">
            <a:off x="4099452" y="-131242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pic>
        <p:nvPicPr>
          <p:cNvPr id="4" name="图片 3"/>
          <p:cNvPicPr>
            <a:picLocks noChangeAspect="1"/>
          </p:cNvPicPr>
          <p:nvPr/>
        </p:nvPicPr>
        <p:blipFill>
          <a:blip r:embed="rId5"/>
          <a:stretch>
            <a:fillRect/>
          </a:stretch>
        </p:blipFill>
        <p:spPr>
          <a:xfrm>
            <a:off x="4199254" y="0"/>
            <a:ext cx="2200847" cy="1182727"/>
          </a:xfrm>
          <a:prstGeom prst="rect">
            <a:avLst/>
          </a:prstGeom>
        </p:spPr>
      </p:pic>
      <p:sp>
        <p:nvSpPr>
          <p:cNvPr id="5" name="文本框 4"/>
          <p:cNvSpPr txBox="1"/>
          <p:nvPr>
            <p:custDataLst>
              <p:tags r:id="rId1"/>
            </p:custDataLst>
          </p:nvPr>
        </p:nvSpPr>
        <p:spPr>
          <a:xfrm>
            <a:off x="570189" y="833838"/>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甘特图</a:t>
            </a:r>
            <a:endParaRPr lang="zh-CN" altLang="en-US" sz="1200" dirty="0"/>
          </a:p>
        </p:txBody>
      </p:sp>
      <p:pic>
        <p:nvPicPr>
          <p:cNvPr id="3" name="图片 2"/>
          <p:cNvPicPr>
            <a:picLocks noChangeAspect="1"/>
          </p:cNvPicPr>
          <p:nvPr/>
        </p:nvPicPr>
        <p:blipFill rotWithShape="1">
          <a:blip r:embed="rId6"/>
          <a:srcRect l="3681" t="31986" r="45138" b="5091"/>
          <a:stretch/>
        </p:blipFill>
        <p:spPr>
          <a:xfrm>
            <a:off x="4788609" y="1182727"/>
            <a:ext cx="6239934" cy="4199467"/>
          </a:xfrm>
          <a:prstGeom prst="rect">
            <a:avLst/>
          </a:prstGeom>
        </p:spPr>
      </p:pic>
      <p:pic>
        <p:nvPicPr>
          <p:cNvPr id="6" name="图片 5"/>
          <p:cNvPicPr>
            <a:picLocks noChangeAspect="1"/>
          </p:cNvPicPr>
          <p:nvPr/>
        </p:nvPicPr>
        <p:blipFill rotWithShape="1">
          <a:blip r:embed="rId7"/>
          <a:srcRect l="35208" t="34015" r="1042" b="5090"/>
          <a:stretch/>
        </p:blipFill>
        <p:spPr>
          <a:xfrm>
            <a:off x="4419600" y="2365454"/>
            <a:ext cx="7772400" cy="4064001"/>
          </a:xfrm>
          <a:prstGeom prst="rect">
            <a:avLst/>
          </a:prstGeom>
        </p:spPr>
      </p:pic>
      <p:pic>
        <p:nvPicPr>
          <p:cNvPr id="7" name="图片 6"/>
          <p:cNvPicPr>
            <a:picLocks noChangeAspect="1"/>
          </p:cNvPicPr>
          <p:nvPr/>
        </p:nvPicPr>
        <p:blipFill rotWithShape="1">
          <a:blip r:embed="rId8"/>
          <a:srcRect l="15775" t="15432" r="42838" b="43457"/>
          <a:stretch/>
        </p:blipFill>
        <p:spPr>
          <a:xfrm>
            <a:off x="130628" y="1895577"/>
            <a:ext cx="5251441" cy="3185300"/>
          </a:xfrm>
          <a:prstGeom prst="rect">
            <a:avLst/>
          </a:prstGeom>
        </p:spPr>
      </p:pic>
    </p:spTree>
    <p:extLst>
      <p:ext uri="{BB962C8B-B14F-4D97-AF65-F5344CB8AC3E}">
        <p14:creationId xmlns:p14="http://schemas.microsoft.com/office/powerpoint/2010/main" val="2242295625"/>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8" name="文本框 7"/>
          <p:cNvSpPr txBox="1"/>
          <p:nvPr>
            <p:custDataLst>
              <p:tags r:id="rId1"/>
            </p:custDataLst>
          </p:nvPr>
        </p:nvSpPr>
        <p:spPr>
          <a:xfrm>
            <a:off x="1141088" y="953863"/>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可行性计划</a:t>
            </a:r>
            <a:endParaRPr lang="zh-CN" altLang="en-US" sz="1200" dirty="0"/>
          </a:p>
        </p:txBody>
      </p:sp>
      <p:pic>
        <p:nvPicPr>
          <p:cNvPr id="4" name="图片 3"/>
          <p:cNvPicPr>
            <a:picLocks noChangeAspect="1"/>
          </p:cNvPicPr>
          <p:nvPr/>
        </p:nvPicPr>
        <p:blipFill rotWithShape="1">
          <a:blip r:embed="rId6"/>
          <a:srcRect l="28820" t="21329" r="29861" b="3441"/>
          <a:stretch/>
        </p:blipFill>
        <p:spPr>
          <a:xfrm>
            <a:off x="6704303" y="234331"/>
            <a:ext cx="5037666" cy="5020734"/>
          </a:xfrm>
          <a:prstGeom prst="rect">
            <a:avLst/>
          </a:prstGeom>
        </p:spPr>
      </p:pic>
      <p:pic>
        <p:nvPicPr>
          <p:cNvPr id="5" name="图片 4"/>
          <p:cNvPicPr>
            <a:picLocks noChangeAspect="1"/>
          </p:cNvPicPr>
          <p:nvPr/>
        </p:nvPicPr>
        <p:blipFill rotWithShape="1">
          <a:blip r:embed="rId7"/>
          <a:srcRect l="31389" t="23486" r="34653" b="57738"/>
          <a:stretch/>
        </p:blipFill>
        <p:spPr>
          <a:xfrm>
            <a:off x="5231416" y="4469929"/>
            <a:ext cx="6706584" cy="2029803"/>
          </a:xfrm>
          <a:prstGeom prst="rect">
            <a:avLst/>
          </a:prstGeom>
        </p:spPr>
      </p:pic>
      <p:graphicFrame>
        <p:nvGraphicFramePr>
          <p:cNvPr id="6" name="表格 5"/>
          <p:cNvGraphicFramePr>
            <a:graphicFrameLocks noGrp="1"/>
          </p:cNvGraphicFramePr>
          <p:nvPr>
            <p:extLst>
              <p:ext uri="{D42A27DB-BD31-4B8C-83A1-F6EECF244321}">
                <p14:modId xmlns:p14="http://schemas.microsoft.com/office/powerpoint/2010/main" val="2845426774"/>
              </p:ext>
            </p:extLst>
          </p:nvPr>
        </p:nvGraphicFramePr>
        <p:xfrm>
          <a:off x="382315" y="1911234"/>
          <a:ext cx="5313090" cy="4663440"/>
        </p:xfrm>
        <a:graphic>
          <a:graphicData uri="http://schemas.openxmlformats.org/drawingml/2006/table">
            <a:tbl>
              <a:tblPr>
                <a:tableStyleId>{5C22544A-7EE6-4342-B048-85BDC9FD1C3A}</a:tableStyleId>
              </a:tblPr>
              <a:tblGrid>
                <a:gridCol w="1338560"/>
                <a:gridCol w="1339183"/>
                <a:gridCol w="1339183"/>
                <a:gridCol w="1296164"/>
              </a:tblGrid>
              <a:tr h="185997">
                <a:tc>
                  <a:txBody>
                    <a:bodyPr/>
                    <a:lstStyle/>
                    <a:p>
                      <a:pPr>
                        <a:tabLst>
                          <a:tab pos="5267960" algn="r"/>
                        </a:tabLst>
                      </a:pPr>
                      <a:r>
                        <a:rPr lang="zh-CN" sz="1800">
                          <a:effectLst/>
                        </a:rPr>
                        <a:t>版本号</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修改人员</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修改时间</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备注</a:t>
                      </a:r>
                      <a:endParaRPr lang="zh-CN" sz="1200">
                        <a:effectLst/>
                        <a:latin typeface="等线" panose="02010600030101010101" pitchFamily="2" charset="-122"/>
                        <a:ea typeface="等线" panose="02010600030101010101" pitchFamily="2" charset="-122"/>
                      </a:endParaRPr>
                    </a:p>
                  </a:txBody>
                  <a:tcPr marL="68580" marR="68580" marT="0" marB="0"/>
                </a:tc>
              </a:tr>
              <a:tr h="324038">
                <a:tc>
                  <a:txBody>
                    <a:bodyPr/>
                    <a:lstStyle/>
                    <a:p>
                      <a:pPr>
                        <a:tabLst>
                          <a:tab pos="5267960" algn="r"/>
                        </a:tabLst>
                      </a:pPr>
                      <a:r>
                        <a:rPr lang="en-US" sz="1800">
                          <a:effectLst/>
                        </a:rPr>
                        <a:t>0.1</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李磊</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2020.10.18</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书写部分内容</a:t>
                      </a:r>
                      <a:endParaRPr lang="zh-CN" sz="1200">
                        <a:effectLst/>
                        <a:latin typeface="等线" panose="02010600030101010101" pitchFamily="2" charset="-122"/>
                        <a:ea typeface="等线" panose="02010600030101010101" pitchFamily="2" charset="-122"/>
                      </a:endParaRPr>
                    </a:p>
                  </a:txBody>
                  <a:tcPr marL="68580" marR="68580" marT="0" marB="0"/>
                </a:tc>
              </a:tr>
              <a:tr h="648075">
                <a:tc>
                  <a:txBody>
                    <a:bodyPr/>
                    <a:lstStyle/>
                    <a:p>
                      <a:pPr>
                        <a:tabLst>
                          <a:tab pos="5267960" algn="r"/>
                        </a:tabLst>
                      </a:pPr>
                      <a:r>
                        <a:rPr lang="en-US" sz="1800">
                          <a:effectLst/>
                        </a:rPr>
                        <a:t>0.2</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李磊</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2020.10.30</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添加</a:t>
                      </a:r>
                      <a:r>
                        <a:rPr lang="en-US" sz="1800">
                          <a:effectLst/>
                        </a:rPr>
                        <a:t>swot</a:t>
                      </a:r>
                      <a:r>
                        <a:rPr lang="zh-CN" sz="1800">
                          <a:effectLst/>
                        </a:rPr>
                        <a:t>分析，以及我们的备选方案</a:t>
                      </a:r>
                      <a:endParaRPr lang="zh-CN" sz="1200">
                        <a:effectLst/>
                        <a:latin typeface="等线" panose="02010600030101010101" pitchFamily="2" charset="-122"/>
                        <a:ea typeface="等线" panose="02010600030101010101" pitchFamily="2" charset="-122"/>
                      </a:endParaRPr>
                    </a:p>
                  </a:txBody>
                  <a:tcPr marL="68580" marR="68580" marT="0" marB="0"/>
                </a:tc>
              </a:tr>
              <a:tr h="371993">
                <a:tc>
                  <a:txBody>
                    <a:bodyPr/>
                    <a:lstStyle/>
                    <a:p>
                      <a:pPr>
                        <a:tabLst>
                          <a:tab pos="5267960" algn="r"/>
                        </a:tabLst>
                      </a:pPr>
                      <a:r>
                        <a:rPr lang="en-US" sz="1800">
                          <a:effectLst/>
                        </a:rPr>
                        <a:t>0.3</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2020.11.4</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补全可行性分析报告</a:t>
                      </a:r>
                      <a:endParaRPr lang="zh-CN" sz="1200">
                        <a:effectLst/>
                        <a:latin typeface="等线" panose="02010600030101010101" pitchFamily="2" charset="-122"/>
                        <a:ea typeface="等线" panose="02010600030101010101" pitchFamily="2" charset="-122"/>
                      </a:endParaRPr>
                    </a:p>
                  </a:txBody>
                  <a:tcPr marL="68580" marR="68580" marT="0" marB="0"/>
                </a:tc>
              </a:tr>
              <a:tr h="185997">
                <a:tc>
                  <a:txBody>
                    <a:bodyPr/>
                    <a:lstStyle/>
                    <a:p>
                      <a:pPr>
                        <a:tabLst>
                          <a:tab pos="5267960" algn="r"/>
                        </a:tabLst>
                      </a:pPr>
                      <a:r>
                        <a:rPr lang="en-US" sz="1800">
                          <a:effectLst/>
                        </a:rPr>
                        <a:t>1.0</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2020.11.8</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正式发布</a:t>
                      </a:r>
                      <a:endParaRPr lang="zh-CN" sz="1200">
                        <a:effectLst/>
                        <a:latin typeface="等线" panose="02010600030101010101" pitchFamily="2" charset="-122"/>
                        <a:ea typeface="等线" panose="02010600030101010101" pitchFamily="2" charset="-122"/>
                      </a:endParaRPr>
                    </a:p>
                  </a:txBody>
                  <a:tcPr marL="68580" marR="68580" marT="0" marB="0"/>
                </a:tc>
              </a:tr>
              <a:tr h="324038">
                <a:tc>
                  <a:txBody>
                    <a:bodyPr/>
                    <a:lstStyle/>
                    <a:p>
                      <a:pPr>
                        <a:tabLst>
                          <a:tab pos="5267960" algn="r"/>
                        </a:tabLst>
                      </a:pPr>
                      <a:r>
                        <a:rPr lang="en-US" sz="1800">
                          <a:effectLst/>
                        </a:rPr>
                        <a:t>1.1</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2020.11.17</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新增项目需求</a:t>
                      </a:r>
                      <a:endParaRPr lang="zh-CN" sz="1200">
                        <a:effectLst/>
                        <a:latin typeface="等线" panose="02010600030101010101" pitchFamily="2" charset="-122"/>
                        <a:ea typeface="等线" panose="02010600030101010101" pitchFamily="2" charset="-122"/>
                      </a:endParaRPr>
                    </a:p>
                  </a:txBody>
                  <a:tcPr marL="68580" marR="68580" marT="0" marB="0"/>
                </a:tc>
              </a:tr>
              <a:tr h="486057">
                <a:tc>
                  <a:txBody>
                    <a:bodyPr/>
                    <a:lstStyle/>
                    <a:p>
                      <a:pPr>
                        <a:tabLst>
                          <a:tab pos="5267960" algn="r"/>
                        </a:tabLst>
                      </a:pPr>
                      <a:r>
                        <a:rPr lang="en-US" sz="1800">
                          <a:effectLst/>
                        </a:rPr>
                        <a:t>1.2</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2020.1.12</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a:effectLst/>
                        </a:rPr>
                        <a:t>根据实现阶段的数据更新</a:t>
                      </a:r>
                      <a:endParaRPr lang="zh-CN" sz="1200">
                        <a:effectLst/>
                        <a:latin typeface="等线" panose="02010600030101010101" pitchFamily="2" charset="-122"/>
                        <a:ea typeface="等线" panose="02010600030101010101" pitchFamily="2" charset="-122"/>
                      </a:endParaRPr>
                    </a:p>
                  </a:txBody>
                  <a:tcPr marL="68580" marR="68580" marT="0" marB="0"/>
                </a:tc>
              </a:tr>
              <a:tr h="371993">
                <a:tc>
                  <a:txBody>
                    <a:bodyPr/>
                    <a:lstStyle/>
                    <a:p>
                      <a:pPr>
                        <a:tabLst>
                          <a:tab pos="5267960" algn="r"/>
                        </a:tabLst>
                      </a:pPr>
                      <a:r>
                        <a:rPr lang="en-US" sz="1800">
                          <a:effectLst/>
                        </a:rPr>
                        <a:t>1.3</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G01</a:t>
                      </a:r>
                      <a:r>
                        <a:rPr lang="zh-CN" sz="1800">
                          <a:effectLst/>
                        </a:rPr>
                        <a:t>全员</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en-US" sz="1800">
                          <a:effectLst/>
                        </a:rPr>
                        <a:t>2020.1.13</a:t>
                      </a:r>
                      <a:endParaRPr lang="zh-CN" sz="1200">
                        <a:effectLst/>
                        <a:latin typeface="等线" panose="02010600030101010101" pitchFamily="2" charset="-122"/>
                        <a:ea typeface="等线" panose="02010600030101010101" pitchFamily="2" charset="-122"/>
                      </a:endParaRPr>
                    </a:p>
                  </a:txBody>
                  <a:tcPr marL="68580" marR="68580" marT="0" marB="0"/>
                </a:tc>
                <a:tc>
                  <a:txBody>
                    <a:bodyPr/>
                    <a:lstStyle/>
                    <a:p>
                      <a:pPr>
                        <a:tabLst>
                          <a:tab pos="5267960" algn="r"/>
                        </a:tabLst>
                      </a:pPr>
                      <a:r>
                        <a:rPr lang="zh-CN" sz="1800" dirty="0">
                          <a:effectLst/>
                        </a:rPr>
                        <a:t>详细结束的可行性分析</a:t>
                      </a:r>
                      <a:endParaRPr lang="zh-CN" sz="1200" dirty="0">
                        <a:effectLst/>
                        <a:latin typeface="等线" panose="02010600030101010101" pitchFamily="2" charset="-122"/>
                        <a:ea typeface="等线" panose="02010600030101010101" pitchFamily="2" charset="-122"/>
                      </a:endParaRPr>
                    </a:p>
                  </a:txBody>
                  <a:tcPr marL="68580" marR="68580" marT="0" marB="0"/>
                </a:tc>
              </a:tr>
            </a:tbl>
          </a:graphicData>
        </a:graphic>
      </p:graphicFrame>
    </p:spTree>
  </p:cSld>
  <p:clrMapOvr>
    <a:masterClrMapping/>
  </p:clrMapOvr>
  <p:transition spd="slow" advTm="3000">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586542" y="785578"/>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用户类别</a:t>
            </a:r>
            <a:endParaRPr lang="zh-CN" altLang="en-US" sz="1200" dirty="0"/>
          </a:p>
        </p:txBody>
      </p:sp>
      <p:graphicFrame>
        <p:nvGraphicFramePr>
          <p:cNvPr id="8" name="表格 7"/>
          <p:cNvGraphicFramePr>
            <a:graphicFrameLocks noGrp="1"/>
          </p:cNvGraphicFramePr>
          <p:nvPr>
            <p:extLst>
              <p:ext uri="{D42A27DB-BD31-4B8C-83A1-F6EECF244321}">
                <p14:modId xmlns:p14="http://schemas.microsoft.com/office/powerpoint/2010/main" val="2641119748"/>
              </p:ext>
            </p:extLst>
          </p:nvPr>
        </p:nvGraphicFramePr>
        <p:xfrm>
          <a:off x="1724885" y="2094963"/>
          <a:ext cx="8706048" cy="3528391"/>
        </p:xfrm>
        <a:graphic>
          <a:graphicData uri="http://schemas.openxmlformats.org/drawingml/2006/table">
            <a:tbl>
              <a:tblPr>
                <a:tableStyleId>{5C22544A-7EE6-4342-B048-85BDC9FD1C3A}</a:tableStyleId>
              </a:tblPr>
              <a:tblGrid>
                <a:gridCol w="2053313"/>
                <a:gridCol w="1813356"/>
                <a:gridCol w="4839379"/>
              </a:tblGrid>
              <a:tr h="493643">
                <a:tc>
                  <a:txBody>
                    <a:bodyPr/>
                    <a:lstStyle/>
                    <a:p>
                      <a:pPr indent="304800" algn="just">
                        <a:spcAft>
                          <a:spcPts val="0"/>
                        </a:spcAft>
                      </a:pPr>
                      <a:r>
                        <a:rPr lang="zh-CN" sz="2400" b="1" kern="100" dirty="0">
                          <a:effectLst/>
                        </a:rPr>
                        <a:t>用户群分类</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400" b="1" kern="100" dirty="0">
                          <a:effectLst/>
                        </a:rPr>
                        <a:t>用户角色</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400" b="1" kern="100" dirty="0">
                          <a:effectLst/>
                        </a:rPr>
                        <a:t>用户描述</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927800">
                <a:tc rowSpan="4">
                  <a:txBody>
                    <a:bodyPr/>
                    <a:lstStyle/>
                    <a:p>
                      <a:pPr indent="304800" algn="just">
                        <a:spcAft>
                          <a:spcPts val="0"/>
                        </a:spcAft>
                      </a:pPr>
                      <a:r>
                        <a:rPr lang="zh-CN" sz="2000" kern="100" dirty="0">
                          <a:effectLst/>
                        </a:rPr>
                        <a:t>直接用户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dirty="0">
                          <a:effectLst/>
                        </a:rPr>
                        <a:t>攻略制作者用户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a:effectLst/>
                        </a:rPr>
                        <a:t>除了基本功能外还可以在论坛模块中自由的发帖子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927800">
                <a:tc vMerge="1">
                  <a:txBody>
                    <a:bodyPr/>
                    <a:lstStyle/>
                    <a:p>
                      <a:endParaRPr lang="zh-CN" altLang="en-US"/>
                    </a:p>
                  </a:txBody>
                  <a:tcPr/>
                </a:tc>
                <a:tc>
                  <a:txBody>
                    <a:bodyPr/>
                    <a:lstStyle/>
                    <a:p>
                      <a:pPr indent="304800" algn="just">
                        <a:spcAft>
                          <a:spcPts val="0"/>
                        </a:spcAft>
                      </a:pPr>
                      <a:r>
                        <a:rPr lang="zh-CN" sz="2000" kern="100" dirty="0">
                          <a:effectLst/>
                        </a:rPr>
                        <a:t>普通用户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dirty="0">
                          <a:effectLst/>
                        </a:rPr>
                        <a:t>在网站当中自由浏览内容，可以收藏参与论坛讨论的网民</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463900">
                <a:tc vMerge="1">
                  <a:txBody>
                    <a:bodyPr/>
                    <a:lstStyle/>
                    <a:p>
                      <a:endParaRPr lang="zh-CN" altLang="en-US"/>
                    </a:p>
                  </a:txBody>
                  <a:tcPr/>
                </a:tc>
                <a:tc>
                  <a:txBody>
                    <a:bodyPr/>
                    <a:lstStyle/>
                    <a:p>
                      <a:pPr indent="304800" algn="just">
                        <a:spcAft>
                          <a:spcPts val="0"/>
                        </a:spcAft>
                      </a:pPr>
                      <a:r>
                        <a:rPr lang="zh-CN" sz="2000" kern="100" dirty="0">
                          <a:effectLst/>
                        </a:rPr>
                        <a:t>游客用户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dirty="0">
                          <a:effectLst/>
                        </a:rPr>
                        <a:t>对本攻略网站有兴趣的网民</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715248">
                <a:tc vMerge="1">
                  <a:txBody>
                    <a:bodyPr/>
                    <a:lstStyle/>
                    <a:p>
                      <a:endParaRPr lang="zh-CN" altLang="en-US"/>
                    </a:p>
                  </a:txBody>
                  <a:tcPr/>
                </a:tc>
                <a:tc>
                  <a:txBody>
                    <a:bodyPr/>
                    <a:lstStyle/>
                    <a:p>
                      <a:pPr indent="304800" algn="just">
                        <a:spcAft>
                          <a:spcPts val="0"/>
                        </a:spcAft>
                      </a:pPr>
                      <a:r>
                        <a:rPr lang="zh-CN" sz="2000" kern="100" dirty="0">
                          <a:effectLst/>
                        </a:rPr>
                        <a:t>管理员用户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2000" kern="100" dirty="0">
                          <a:effectLst/>
                        </a:rPr>
                        <a:t>用户信息管理、论坛内容审核管理的人员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081105356"/>
      </p:ext>
    </p:extLst>
  </p:cSld>
  <p:clrMapOvr>
    <a:masterClrMapping/>
  </p:clrMapOvr>
  <p:transition spd="slow" advTm="3000">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06584" y="-649045"/>
            <a:ext cx="3393228" cy="1969952"/>
            <a:chOff x="4262209" y="-345515"/>
            <a:chExt cx="3393228" cy="1969952"/>
          </a:xfrm>
        </p:grpSpPr>
        <p:pic>
          <p:nvPicPr>
            <p:cNvPr id="24" name="图片 2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r="41945"/>
            <a:stretch>
              <a:fillRect/>
            </a:stretch>
          </p:blipFill>
          <p:spPr>
            <a:xfrm rot="16866840">
              <a:off x="4973847" y="-1057153"/>
              <a:ext cx="1969952" cy="3393228"/>
            </a:xfrm>
            <a:custGeom>
              <a:avLst/>
              <a:gdLst>
                <a:gd name="connsiteX0" fmla="*/ 1303366 w 1969952"/>
                <a:gd name="connsiteY0" fmla="*/ 0 h 3393228"/>
                <a:gd name="connsiteX1" fmla="*/ 1969952 w 1969952"/>
                <a:gd name="connsiteY1" fmla="*/ 3393228 h 3393228"/>
                <a:gd name="connsiteX2" fmla="*/ 0 w 1969952"/>
                <a:gd name="connsiteY2" fmla="*/ 3393228 h 3393228"/>
                <a:gd name="connsiteX3" fmla="*/ 0 w 1969952"/>
                <a:gd name="connsiteY3" fmla="*/ 0 h 3393228"/>
              </a:gdLst>
              <a:ahLst/>
              <a:cxnLst>
                <a:cxn ang="0">
                  <a:pos x="connsiteX0" y="connsiteY0"/>
                </a:cxn>
                <a:cxn ang="0">
                  <a:pos x="connsiteX1" y="connsiteY1"/>
                </a:cxn>
                <a:cxn ang="0">
                  <a:pos x="connsiteX2" y="connsiteY2"/>
                </a:cxn>
                <a:cxn ang="0">
                  <a:pos x="connsiteX3" y="connsiteY3"/>
                </a:cxn>
              </a:cxnLst>
              <a:rect l="l" t="t" r="r" b="b"/>
              <a:pathLst>
                <a:path w="1969952" h="3393228">
                  <a:moveTo>
                    <a:pt x="1303366" y="0"/>
                  </a:moveTo>
                  <a:lnTo>
                    <a:pt x="1969952" y="3393228"/>
                  </a:lnTo>
                  <a:lnTo>
                    <a:pt x="0" y="3393228"/>
                  </a:lnTo>
                  <a:lnTo>
                    <a:pt x="0" y="0"/>
                  </a:lnTo>
                  <a:close/>
                </a:path>
              </a:pathLst>
            </a:custGeom>
          </p:spPr>
        </p:pic>
        <p:sp>
          <p:nvSpPr>
            <p:cNvPr id="3" name="Rectangle 30"/>
            <p:cNvSpPr/>
            <p:nvPr/>
          </p:nvSpPr>
          <p:spPr>
            <a:xfrm flipH="1">
              <a:off x="5051425" y="303286"/>
              <a:ext cx="2066925" cy="954107"/>
            </a:xfrm>
            <a:prstGeom prst="rect">
              <a:avLst/>
            </a:prstGeom>
          </p:spPr>
          <p:txBody>
            <a:bodyPr wrap="square">
              <a:spAutoFit/>
            </a:bodyPr>
            <a:lstStyle/>
            <a:p>
              <a:pPr lvl="0" algn="ctr">
                <a:defRPr/>
              </a:pPr>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Open Sans" pitchFamily="34" charset="0"/>
                  <a:sym typeface="Century Gothic" panose="020B0502020202020204" pitchFamily="34" charset="0"/>
                </a:rPr>
                <a:t>项目分析与计划文档</a:t>
              </a:r>
            </a:p>
          </p:txBody>
        </p:sp>
      </p:grpSp>
      <p:sp>
        <p:nvSpPr>
          <p:cNvPr id="6" name="文本框 5"/>
          <p:cNvSpPr txBox="1"/>
          <p:nvPr>
            <p:custDataLst>
              <p:tags r:id="rId1"/>
            </p:custDataLst>
          </p:nvPr>
        </p:nvSpPr>
        <p:spPr>
          <a:xfrm>
            <a:off x="586542" y="785578"/>
            <a:ext cx="2659578" cy="843899"/>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ts val="3200"/>
              </a:lnSpc>
              <a:buSzPct val="70000"/>
              <a:buFont typeface="Wingdings" panose="05000000000000000000" pitchFamily="2" charset="2"/>
              <a:buChar char="l"/>
              <a:defRPr/>
            </a:pPr>
            <a:r>
              <a:rPr lang="zh-CN" altLang="en-US" sz="2400" b="1" dirty="0" smtClean="0">
                <a:latin typeface="+mn-ea"/>
              </a:rPr>
              <a:t>用户类别</a:t>
            </a:r>
            <a:endParaRPr lang="zh-CN" altLang="en-US" sz="1200" dirty="0"/>
          </a:p>
        </p:txBody>
      </p:sp>
      <p:graphicFrame>
        <p:nvGraphicFramePr>
          <p:cNvPr id="7" name="表格 6"/>
          <p:cNvGraphicFramePr>
            <a:graphicFrameLocks noGrp="1"/>
          </p:cNvGraphicFramePr>
          <p:nvPr>
            <p:extLst>
              <p:ext uri="{D42A27DB-BD31-4B8C-83A1-F6EECF244321}">
                <p14:modId xmlns:p14="http://schemas.microsoft.com/office/powerpoint/2010/main" val="2474893716"/>
              </p:ext>
            </p:extLst>
          </p:nvPr>
        </p:nvGraphicFramePr>
        <p:xfrm>
          <a:off x="1757290" y="1466638"/>
          <a:ext cx="9147776" cy="5077221"/>
        </p:xfrm>
        <a:graphic>
          <a:graphicData uri="http://schemas.openxmlformats.org/drawingml/2006/table">
            <a:tbl>
              <a:tblPr>
                <a:tableStyleId>{5C22544A-7EE6-4342-B048-85BDC9FD1C3A}</a:tableStyleId>
              </a:tblPr>
              <a:tblGrid>
                <a:gridCol w="1119393"/>
                <a:gridCol w="1107204"/>
                <a:gridCol w="947632"/>
                <a:gridCol w="2332632"/>
                <a:gridCol w="1020526"/>
                <a:gridCol w="1255719"/>
                <a:gridCol w="1364670"/>
              </a:tblGrid>
              <a:tr h="489744">
                <a:tc>
                  <a:txBody>
                    <a:bodyPr/>
                    <a:lstStyle/>
                    <a:p>
                      <a:pPr indent="304800" algn="just">
                        <a:spcAft>
                          <a:spcPts val="0"/>
                        </a:spcAft>
                      </a:pPr>
                      <a:r>
                        <a:rPr lang="zh-CN" sz="1600" b="1" kern="100" dirty="0">
                          <a:effectLst/>
                        </a:rPr>
                        <a:t>用户类别</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用户姓名</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当前身份</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用户简介</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权力</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责任</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b="1" kern="100" dirty="0">
                          <a:effectLst/>
                        </a:rPr>
                        <a:t>利益</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929877">
                <a:tc>
                  <a:txBody>
                    <a:bodyPr/>
                    <a:lstStyle/>
                    <a:p>
                      <a:pPr indent="304800" algn="just">
                        <a:spcAft>
                          <a:spcPts val="0"/>
                        </a:spcAft>
                      </a:pPr>
                      <a:r>
                        <a:rPr lang="zh-CN" sz="1600" kern="100" dirty="0">
                          <a:effectLst/>
                        </a:rPr>
                        <a:t>全用户</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dirty="0">
                          <a:effectLst/>
                        </a:rPr>
                        <a:t>杨枨</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全用户代表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软件工程专业优秀教师，拥有丰富的软件工程系列课程的教学经验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1909325">
                <a:tc>
                  <a:txBody>
                    <a:bodyPr/>
                    <a:lstStyle/>
                    <a:p>
                      <a:pPr indent="304800" algn="just">
                        <a:spcAft>
                          <a:spcPts val="0"/>
                        </a:spcAft>
                      </a:pPr>
                      <a:r>
                        <a:rPr lang="en-US" sz="1600" kern="100" dirty="0" smtClean="0">
                          <a:effectLst/>
                        </a:rPr>
                        <a:t> </a:t>
                      </a:r>
                      <a:endParaRPr lang="zh-CN" sz="1600" kern="100" dirty="0" smtClean="0">
                        <a:effectLst/>
                      </a:endParaRPr>
                    </a:p>
                    <a:p>
                      <a:pPr indent="304800" algn="just">
                        <a:spcAft>
                          <a:spcPts val="0"/>
                        </a:spcAft>
                      </a:pPr>
                      <a:r>
                        <a:rPr lang="zh-CN" sz="1600" kern="100" dirty="0" smtClean="0">
                          <a:effectLst/>
                        </a:rPr>
                        <a:t>普通用户</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endParaRPr>
                    </a:p>
                    <a:p>
                      <a:pPr indent="304800" algn="just">
                        <a:spcAft>
                          <a:spcPts val="0"/>
                        </a:spcAft>
                      </a:pPr>
                      <a:r>
                        <a:rPr lang="zh-CN" sz="1600" kern="100" dirty="0">
                          <a:effectLst/>
                        </a:rPr>
                        <a:t>孙圣顺</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endParaRPr>
                    </a:p>
                    <a:p>
                      <a:pPr indent="304800" algn="just">
                        <a:spcAft>
                          <a:spcPts val="0"/>
                        </a:spcAft>
                      </a:pPr>
                      <a:r>
                        <a:rPr lang="zh-CN" sz="1600" kern="100" dirty="0">
                          <a:effectLst/>
                        </a:rPr>
                        <a:t>普通用户代表</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a:effectLst/>
                        </a:rPr>
                        <a:t> </a:t>
                      </a:r>
                      <a:endParaRPr lang="zh-CN" sz="1600" kern="100">
                        <a:effectLst/>
                      </a:endParaRPr>
                    </a:p>
                    <a:p>
                      <a:pPr indent="304800" algn="just">
                        <a:spcAft>
                          <a:spcPts val="0"/>
                        </a:spcAft>
                      </a:pPr>
                      <a:r>
                        <a:rPr lang="zh-CN" sz="1600" kern="100">
                          <a:effectLst/>
                        </a:rPr>
                        <a:t>浙江大学城市学院统计专业学生，平常爱好玩游戏，对游戏攻略及游戏论坛多有很大的需求，对该游戏攻略网站有一定的需求。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a:effectLst/>
                        </a:rPr>
                        <a:t> </a:t>
                      </a:r>
                      <a:endParaRPr lang="zh-CN" sz="1600" kern="100">
                        <a:effectLst/>
                      </a:endParaRPr>
                    </a:p>
                    <a:p>
                      <a:pPr indent="304800" algn="just">
                        <a:spcAft>
                          <a:spcPts val="0"/>
                        </a:spcAft>
                      </a:pPr>
                      <a:r>
                        <a:rPr lang="zh-CN" sz="1600" kern="100">
                          <a:effectLst/>
                        </a:rPr>
                        <a:t>主导本系统普通用户功能点的取舍。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a:effectLst/>
                        </a:rPr>
                        <a:t> </a:t>
                      </a:r>
                      <a:endParaRPr lang="zh-CN" sz="1600" kern="100">
                        <a:effectLst/>
                      </a:endParaRPr>
                    </a:p>
                    <a:p>
                      <a:pPr indent="304800" algn="just">
                        <a:spcAft>
                          <a:spcPts val="0"/>
                        </a:spcAft>
                      </a:pPr>
                      <a:r>
                        <a:rPr lang="zh-CN" sz="1600" kern="100">
                          <a:effectLst/>
                        </a:rPr>
                        <a:t>根据初步拟定的网站原型，向项目组提供关于普通用户的相关功能点。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en-US" sz="1600" kern="100" dirty="0">
                          <a:effectLst/>
                        </a:rPr>
                        <a:t> </a:t>
                      </a:r>
                      <a:endParaRPr lang="zh-CN" sz="1600" kern="100" dirty="0">
                        <a:effectLst/>
                      </a:endParaRPr>
                    </a:p>
                    <a:p>
                      <a:pPr indent="304800" algn="just">
                        <a:spcAft>
                          <a:spcPts val="0"/>
                        </a:spcAft>
                      </a:pPr>
                      <a:r>
                        <a:rPr lang="zh-CN" sz="1600" kern="100" dirty="0">
                          <a:effectLst/>
                        </a:rPr>
                        <a:t>完成的系统将尽可能地满足其关于攻略及论坛功能的需求。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1670659">
                <a:tc>
                  <a:txBody>
                    <a:bodyPr/>
                    <a:lstStyle/>
                    <a:p>
                      <a:pPr indent="304800" algn="just">
                        <a:spcAft>
                          <a:spcPts val="0"/>
                        </a:spcAft>
                      </a:pPr>
                      <a:r>
                        <a:rPr lang="zh-CN" sz="1600" kern="100">
                          <a:effectLst/>
                        </a:rPr>
                        <a:t>普通用户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黄耀天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普通用户代表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dirty="0">
                          <a:effectLst/>
                        </a:rPr>
                        <a:t>浙江大学城市学院信管专业学生，对游戏攻略及游戏论坛多有接触，对该游戏攻略网站有一定的需求。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主导本系统攻略制作者用户功能点的取舍。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a:effectLst/>
                        </a:rPr>
                        <a:t>根据初步拟定的网站原型，向项目组提供关于普通用户的相关功能点。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304800" algn="just">
                        <a:spcAft>
                          <a:spcPts val="0"/>
                        </a:spcAft>
                      </a:pPr>
                      <a:r>
                        <a:rPr lang="zh-CN" sz="1600" kern="100" dirty="0">
                          <a:effectLst/>
                        </a:rPr>
                        <a:t>完成的系统将尽可能地满足其关于攻略及论坛功能的需求。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023751515"/>
      </p:ext>
    </p:extLst>
  </p:cSld>
  <p:clrMapOvr>
    <a:masterClrMapping/>
  </p:clrMapOvr>
  <p:transition spd="slow" advTm="3000">
    <p:push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760"/>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1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2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3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4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6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76.xml><?xml version="1.0" encoding="utf-8"?>
<p:tagLst xmlns:a="http://schemas.openxmlformats.org/drawingml/2006/main" xmlns:r="http://schemas.openxmlformats.org/officeDocument/2006/relationships" xmlns:p="http://schemas.openxmlformats.org/presentationml/2006/main">
  <p:tag name="KSO_WM_SLIDE_ID" val="diagram20200773_1"/>
  <p:tag name="KSO_WM_SLIDE_ITEM_CNT" val="0"/>
  <p:tag name="KSO_WM_SLIDE_INDEX" val="1"/>
  <p:tag name="KSO_WM_TAG_VERSION" val="1.0"/>
  <p:tag name="KSO_WM_BEAUTIFY_FLAG" val="#wm#"/>
  <p:tag name="KSO_WM_TEMPLATE_CATEGORY" val="diagram"/>
  <p:tag name="KSO_WM_TEMPLATE_INDEX" val="20200773"/>
  <p:tag name="KSO_WM_SLIDE_LAYOUT" val="a_f"/>
  <p:tag name="KSO_WM_SLIDE_LAYOUT_CNT" val="1_1"/>
  <p:tag name="KSO_WM_SLIDE_TYPE" val="text"/>
  <p:tag name="KSO_WM_SLIDE_SUBTYPE" val="picTxt"/>
  <p:tag name="KSO_WM_SLIDE_SIZE" val="960*511"/>
  <p:tag name="KSO_WM_SLIDE_POSITION" val="0*0"/>
  <p:tag name="KSO_WM_SLIDE_COLORSCHEME_VERSION" val="3.2"/>
  <p:tag name="KSO_WM_TEMPLATE_SUBCATEGORY" val="0"/>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7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7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10;单击此处添加文本具体内容，简明扼要的阐述您的观点。&#10;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
  <p:tag name="KSO_WM_UNIT_NOCLEAR" val="0"/>
  <p:tag name="KSO_WM_UNIT_VALUE" val="1680"/>
  <p:tag name="KSO_WM_UNIT_TYPE" val="f"/>
  <p:tag name="KSO_WM_UNIT_INDEX" val="1"/>
</p:tagLst>
</file>

<file path=ppt/tags/tag8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8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8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3.666141732283,&quot;width&quot;:3102.2866141732284}"/>
</p:tagLst>
</file>

<file path=ppt/theme/theme1.xml><?xml version="1.0" encoding="utf-8"?>
<a:theme xmlns:a="http://schemas.openxmlformats.org/drawingml/2006/main" name="1_Office 主题​​">
  <a:themeElements>
    <a:clrScheme name="Office">
      <a:dk1>
        <a:srgbClr val="000000"/>
      </a:dk1>
      <a:lt1>
        <a:srgbClr val="FFFFFF"/>
      </a:lt1>
      <a:dk2>
        <a:srgbClr val="44546A"/>
      </a:dk2>
      <a:lt2>
        <a:srgbClr val="E6E4E4"/>
      </a:lt2>
      <a:accent1>
        <a:srgbClr val="68C6D7"/>
      </a:accent1>
      <a:accent2>
        <a:srgbClr val="B185E8"/>
      </a:accent2>
      <a:accent3>
        <a:srgbClr val="8ED4CA"/>
      </a:accent3>
      <a:accent4>
        <a:srgbClr val="4DA0CE"/>
      </a:accent4>
      <a:accent5>
        <a:srgbClr val="6A8BB6"/>
      </a:accent5>
      <a:accent6>
        <a:srgbClr val="7FCAD7"/>
      </a:accent6>
      <a:hlink>
        <a:srgbClr val="14B9CE"/>
      </a:hlink>
      <a:folHlink>
        <a:srgbClr val="2B2B2B"/>
      </a:folHlink>
    </a:clrScheme>
    <a:fontScheme name="思源黑体">
      <a:majorFont>
        <a:latin typeface="Century Gothic"/>
        <a:ea typeface="思源黑体 CN Medium"/>
        <a:cs typeface=""/>
      </a:majorFont>
      <a:minorFont>
        <a:latin typeface="Century Gothic"/>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506</TotalTime>
  <Words>2427</Words>
  <Application>Microsoft Office PowerPoint</Application>
  <PresentationFormat>宽屏</PresentationFormat>
  <Paragraphs>449</Paragraphs>
  <Slides>51</Slides>
  <Notes>50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51</vt:i4>
      </vt:variant>
    </vt:vector>
  </HeadingPairs>
  <TitlesOfParts>
    <vt:vector size="66" baseType="lpstr">
      <vt:lpstr>Open Sans</vt:lpstr>
      <vt:lpstr>等线</vt:lpstr>
      <vt:lpstr>黑体</vt:lpstr>
      <vt:lpstr>思源黑体 CN Bold</vt:lpstr>
      <vt:lpstr>思源黑体 CN Normal</vt:lpstr>
      <vt:lpstr>宋体</vt:lpstr>
      <vt:lpstr>微软雅黑</vt:lpstr>
      <vt:lpstr>Arial</vt:lpstr>
      <vt:lpstr>Calibri</vt:lpstr>
      <vt:lpstr>Century Gothic</vt:lpstr>
      <vt:lpstr>Courier New</vt:lpstr>
      <vt:lpstr>Impact</vt:lpstr>
      <vt:lpstr>Times New Roman</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760</dc:title>
  <dc:creator>.</dc:creator>
  <cp:lastModifiedBy>dell</cp:lastModifiedBy>
  <cp:revision>216</cp:revision>
  <dcterms:created xsi:type="dcterms:W3CDTF">2019-03-25T13:14:00Z</dcterms:created>
  <dcterms:modified xsi:type="dcterms:W3CDTF">2021-01-16T13:47:10Z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